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326" r:id="rId3"/>
    <p:sldId id="319" r:id="rId4"/>
    <p:sldId id="327" r:id="rId5"/>
    <p:sldId id="320" r:id="rId6"/>
    <p:sldId id="325" r:id="rId7"/>
    <p:sldId id="334" r:id="rId8"/>
    <p:sldId id="373" r:id="rId9"/>
    <p:sldId id="368" r:id="rId10"/>
    <p:sldId id="370" r:id="rId11"/>
    <p:sldId id="371" r:id="rId12"/>
    <p:sldId id="372" r:id="rId13"/>
    <p:sldId id="321" r:id="rId14"/>
    <p:sldId id="336" r:id="rId15"/>
    <p:sldId id="337" r:id="rId16"/>
    <p:sldId id="338" r:id="rId17"/>
    <p:sldId id="324" r:id="rId18"/>
    <p:sldId id="335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3" r:id="rId27"/>
    <p:sldId id="384" r:id="rId28"/>
    <p:sldId id="385" r:id="rId29"/>
    <p:sldId id="386" r:id="rId30"/>
    <p:sldId id="387" r:id="rId31"/>
    <p:sldId id="389" r:id="rId32"/>
    <p:sldId id="390" r:id="rId33"/>
    <p:sldId id="397" r:id="rId34"/>
    <p:sldId id="401" r:id="rId35"/>
    <p:sldId id="402" r:id="rId36"/>
    <p:sldId id="398" r:id="rId37"/>
    <p:sldId id="38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346" r:id="rId46"/>
    <p:sldId id="347" r:id="rId47"/>
    <p:sldId id="348" r:id="rId48"/>
    <p:sldId id="349" r:id="rId49"/>
    <p:sldId id="350" r:id="rId50"/>
    <p:sldId id="351" r:id="rId51"/>
    <p:sldId id="352" r:id="rId52"/>
    <p:sldId id="353" r:id="rId53"/>
    <p:sldId id="354" r:id="rId54"/>
    <p:sldId id="355" r:id="rId55"/>
    <p:sldId id="356" r:id="rId56"/>
    <p:sldId id="357" r:id="rId57"/>
    <p:sldId id="358" r:id="rId58"/>
    <p:sldId id="359" r:id="rId59"/>
    <p:sldId id="360" r:id="rId60"/>
    <p:sldId id="361" r:id="rId61"/>
    <p:sldId id="399" r:id="rId62"/>
    <p:sldId id="400" r:id="rId63"/>
    <p:sldId id="364" r:id="rId64"/>
    <p:sldId id="365" r:id="rId65"/>
    <p:sldId id="366" r:id="rId66"/>
    <p:sldId id="367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48901-52F0-482F-B964-B3D0D851EF0C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3BACA-23D3-487B-BBC6-27C7DF259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51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25835B-A557-4F85-AB2F-CDDD2558BCF9}" type="slidenum">
              <a:rPr lang="en-US"/>
              <a:pPr/>
              <a:t>19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E26353-8057-405E-B9D0-97FE98090179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2C4224-423F-4F6B-8FD0-9EA5F729E7A4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33176-173B-4A21-B409-9AAF704F0F7A}" type="slidenum">
              <a:rPr lang="en-US"/>
              <a:pPr/>
              <a:t>23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620072-1D53-48C7-939C-5D042DB6D42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D73FDD-0A8F-4A2F-8490-E368CDB39E6D}" type="slidenum">
              <a:rPr lang="en-US"/>
              <a:pPr/>
              <a:t>30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6EB06-88C8-4224-B514-4431CB820420}" type="datetimeFigureOut">
              <a:rPr lang="en-US" smtClean="0"/>
              <a:pPr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D577-B62B-40C2-9223-71E0D78EB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au/imgres?imgurl=http://www.acaciapowder.com/images/img5.jpg&amp;imgrefurl=http://www.acaciapowder.com/prebiotics-and-probiotics.html&amp;h=251&amp;w=206&amp;sz=29&amp;hl=en&amp;start=15&amp;um=1&amp;tbnid=OnSTKtJ07DSWHM:&amp;tbnh=111&amp;tbnw=91&amp;prev=/images?q=probiotics&amp;gbv=2&amp;um=1&amp;hl=en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www.immunoplus.biz/catalog/product_info.php?cPath=21&amp;products_id=28&amp;osCsid=fj2cm5jj9o05sg1h6mdne8nff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google.com.au/imgres?imgurl=http://www.powerhouse-fitness.co.uk/store/product_info/sportfood/images/products/HMB-1000_60_Caps.jpg&amp;imgrefurl=http://www.powerhouse-fitness.co.uk/store/sportsfood_product.asp?dept_id=2005&amp;pf_id=Maximuscle_HMB-1000&amp;h=454&amp;w=250&amp;sz=52&amp;hl=en&amp;start=2&amp;tbnid=hJ6QIm-ikAjqFM:&amp;tbnh=128&amp;tbnw=70&amp;prev=/images?q=hmb&amp;gbv=2&amp;hl=en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images.google.com.au/imgres?imgurl=http://www.air-water-nutrition-healthsmart.com/oscommerce2/images/Melatonin2.JPG&amp;imgrefurl=http://www.air-water-nutrition-healthsmart.com/oscommerce2/product_info.php?products_id=37&amp;h=618&amp;w=348&amp;sz=16&amp;hl=en&amp;start=7&amp;tbnid=XtiTq_JnDeMz9M:&amp;tbnh=136&amp;tbnw=77&amp;prev=/images?q=melatonin&amp;gbv=2&amp;hl=en" TargetMode="External"/><Relationship Id="rId9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.au/imgres?imgurl=http://www.cure.co.za/images/Ginseng2.jpg&amp;imgrefurl=http://www.cure.co.za/ginseng.htm&amp;h=949&amp;w=513&amp;sz=17&amp;hl=en&amp;start=6&amp;um=1&amp;tbnid=9OjMG2-vtF_iAM:&amp;tbnh=148&amp;tbnw=80&amp;prev=/images?q=ginseng&amp;gbv=2&amp;um=1&amp;hl=en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hyperlink" Target="http://www.oxygenup.com/images/promo001_6Pack_OxygenUP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au/imgres?imgurl=http://shop.liveleantoday.com/media/images/tribe%20extreme.jpg&amp;imgrefurl=http://shop.liveleantoday.com/product/reebok-fitness-trainer-heart-rate-monitor-1546.cfm&amp;h=250&amp;w=250&amp;sz=13&amp;hl=en&amp;start=2&amp;um=1&amp;tbnid=CVv50QKU_QUOGM:&amp;tbnh=111&amp;tbnw=111&amp;prev=/images?q=herbal+testosterone&amp;gbv=2&amp;um=1&amp;hl=en&amp;sa=N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hyperlink" Target="http://images.google.com.au/imgres?imgurl=http://www.manekineko.us/catalog/images/product/Schiff_DHEA_24mg_enlarge.jpg&amp;imgrefurl=http://www.manekineko.us/catalog/product_info.php?products_id=143&amp;language=en&amp;h=350&amp;w=300&amp;sz=15&amp;hl=en&amp;start=3&amp;um=1&amp;tbnid=vLziv_nRXib49M:&amp;tbnh=120&amp;tbnw=103&amp;prev=/images?q=dhea&amp;gbv=2&amp;um=1&amp;hl=en" TargetMode="Externa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mtClean="0"/>
              <a:t>مکمل </a:t>
            </a:r>
            <a:r>
              <a:rPr lang="fa-IR" dirty="0" smtClean="0"/>
              <a:t>های ورزشی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دکتر کوروش جعفریان</a:t>
            </a:r>
          </a:p>
          <a:p>
            <a:r>
              <a:rPr lang="fa-IR" dirty="0" smtClean="0"/>
              <a:t>عضو هیئت علمی دانشگاه علوم پزشکی تهران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4"/>
          <p:cNvSpPr txBox="1">
            <a:spLocks noChangeArrowheads="1"/>
          </p:cNvSpPr>
          <p:nvPr/>
        </p:nvSpPr>
        <p:spPr bwMode="auto">
          <a:xfrm>
            <a:off x="1447800" y="304800"/>
            <a:ext cx="7696200" cy="635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AU" sz="2000" b="1" dirty="0">
                <a:solidFill>
                  <a:srgbClr val="FF0000"/>
                </a:solidFill>
              </a:rPr>
              <a:t>AIS Group </a:t>
            </a:r>
            <a:r>
              <a:rPr lang="en-AU" sz="2000" b="1" dirty="0" smtClean="0">
                <a:solidFill>
                  <a:srgbClr val="FF0000"/>
                </a:solidFill>
              </a:rPr>
              <a:t>B</a:t>
            </a:r>
            <a:endParaRPr lang="en-AU" sz="2000" dirty="0" smtClean="0">
              <a:solidFill>
                <a:srgbClr val="FF0000"/>
              </a:solidFill>
            </a:endParaRPr>
          </a:p>
          <a:p>
            <a:pPr marL="457200" indent="-457200" algn="r" rtl="1" eaLnBrk="0" hangingPunct="0">
              <a:spcBef>
                <a:spcPct val="50000"/>
              </a:spcBef>
              <a:buAutoNum type="arabicPeriod"/>
            </a:pPr>
            <a:r>
              <a:rPr lang="fa-IR" sz="2400" b="1" dirty="0" smtClean="0">
                <a:solidFill>
                  <a:srgbClr val="FF0000"/>
                </a:solidFill>
              </a:rPr>
              <a:t>کورکومین</a:t>
            </a:r>
          </a:p>
          <a:p>
            <a:pPr marL="457200" indent="-457200" algn="r" rtl="1" eaLnBrk="0" hangingPunct="0">
              <a:spcBef>
                <a:spcPct val="50000"/>
              </a:spcBef>
            </a:pPr>
            <a:r>
              <a:rPr lang="fa-IR" sz="2400" b="1" dirty="0" smtClean="0">
                <a:solidFill>
                  <a:srgbClr val="FF0000"/>
                </a:solidFill>
              </a:rPr>
              <a:t>2. کئورستین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r" rtl="1" eaLnBrk="0" hangingPunct="0">
              <a:spcBef>
                <a:spcPct val="50000"/>
              </a:spcBef>
            </a:pPr>
            <a:r>
              <a:rPr lang="fa-IR" sz="2400" b="1" dirty="0" smtClean="0">
                <a:solidFill>
                  <a:srgbClr val="FF0000"/>
                </a:solidFill>
              </a:rPr>
              <a:t>3. تارت آب گیلاس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r" rtl="1" eaLnBrk="0" hangingPunct="0">
              <a:spcBef>
                <a:spcPct val="50000"/>
              </a:spcBef>
            </a:pPr>
            <a:r>
              <a:rPr lang="fa-IR" sz="2400" b="1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r>
              <a:rPr lang="fa-IR" sz="2400" b="1" dirty="0" smtClean="0">
                <a:solidFill>
                  <a:srgbClr val="FF0000"/>
                </a:solidFill>
              </a:rPr>
              <a:t>آب توت ها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400" b="1" dirty="0" smtClean="0"/>
              <a:t>5.گلوتامین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400" b="1" dirty="0" smtClean="0"/>
              <a:t>6. آنتی اکسیدان هایی  </a:t>
            </a:r>
            <a:r>
              <a:rPr lang="en-US" sz="2400" b="1" dirty="0" smtClean="0"/>
              <a:t>C ,E</a:t>
            </a:r>
            <a:endParaRPr lang="en-AU" sz="2400" b="1" dirty="0" smtClean="0"/>
          </a:p>
          <a:p>
            <a:pPr algn="r" rtl="1" eaLnBrk="0" hangingPunct="0">
              <a:spcBef>
                <a:spcPct val="50000"/>
              </a:spcBef>
            </a:pPr>
            <a:r>
              <a:rPr lang="fa-IR" sz="2400" b="1" dirty="0" smtClean="0"/>
              <a:t> 7.</a:t>
            </a:r>
            <a:r>
              <a:rPr lang="en-US" sz="2400" b="1" dirty="0" smtClean="0"/>
              <a:t>HMB</a:t>
            </a:r>
            <a:endParaRPr lang="fa-IR" sz="2400" b="1" dirty="0" smtClean="0"/>
          </a:p>
          <a:p>
            <a:pPr algn="r" rtl="1" eaLnBrk="0" hangingPunct="0">
              <a:spcBef>
                <a:spcPct val="50000"/>
              </a:spcBef>
            </a:pPr>
            <a:r>
              <a:rPr lang="fa-IR" sz="2400" b="1" dirty="0" smtClean="0"/>
              <a:t>8. روغن ماهی</a:t>
            </a:r>
            <a:endParaRPr lang="fa-IR" sz="2400" b="1" dirty="0" smtClean="0">
              <a:solidFill>
                <a:srgbClr val="FF0000"/>
              </a:solidFill>
            </a:endParaRPr>
          </a:p>
          <a:p>
            <a:pPr algn="r" rtl="1" eaLnBrk="0" hangingPunct="0">
              <a:spcBef>
                <a:spcPct val="50000"/>
              </a:spcBef>
            </a:pPr>
            <a:r>
              <a:rPr lang="fa-IR" sz="2400" b="1" dirty="0" smtClean="0"/>
              <a:t>9.گلوکوزامین</a:t>
            </a:r>
            <a:endParaRPr lang="en-GB" sz="2400" b="1" dirty="0"/>
          </a:p>
          <a:p>
            <a:pPr algn="r" rtl="1" eaLnBrk="0" hangingPunct="0">
              <a:spcBef>
                <a:spcPct val="50000"/>
              </a:spcBef>
            </a:pPr>
            <a:r>
              <a:rPr lang="fa-IR" sz="2400" b="1" dirty="0" smtClean="0"/>
              <a:t>10. کارنیتین</a:t>
            </a:r>
            <a:endParaRPr lang="en-AU" sz="2400" b="1" dirty="0"/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AU" dirty="0">
              <a:solidFill>
                <a:srgbClr val="FF0000"/>
              </a:solidFill>
            </a:endParaRPr>
          </a:p>
        </p:txBody>
      </p:sp>
      <p:pic>
        <p:nvPicPr>
          <p:cNvPr id="27651" name="Picture 3" descr="MIP Colostrum 1 bottle for only NZ$39.5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209800"/>
            <a:ext cx="117157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Melatonin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267200"/>
            <a:ext cx="114141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 descr="HMB-1000_60_Cap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838200"/>
            <a:ext cx="106362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 descr="img5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71800" y="5029200"/>
            <a:ext cx="12985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610698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4"/>
          <p:cNvSpPr txBox="1">
            <a:spLocks noChangeArrowheads="1"/>
          </p:cNvSpPr>
          <p:nvPr/>
        </p:nvSpPr>
        <p:spPr bwMode="auto">
          <a:xfrm>
            <a:off x="1524000" y="762000"/>
            <a:ext cx="7086600" cy="690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AU" sz="2000" b="1" dirty="0">
                <a:solidFill>
                  <a:srgbClr val="FF0000"/>
                </a:solidFill>
              </a:rPr>
              <a:t>AIS Group C</a:t>
            </a:r>
            <a:endParaRPr lang="en-AU" sz="2000" dirty="0">
              <a:solidFill>
                <a:srgbClr val="FF0000"/>
              </a:solidFill>
            </a:endParaRPr>
          </a:p>
          <a:p>
            <a:pPr marL="342900" indent="-342900" algn="r" rtl="1" eaLnBrk="0" hangingPunct="0">
              <a:spcBef>
                <a:spcPct val="50000"/>
              </a:spcBef>
            </a:pPr>
            <a:r>
              <a:rPr lang="fa-IR" sz="2400" b="1" dirty="0" smtClean="0">
                <a:solidFill>
                  <a:schemeClr val="accent1"/>
                </a:solidFill>
              </a:rPr>
              <a:t>هر مکملی از دو گروه قبلی با پروتکل متفاوت</a:t>
            </a:r>
          </a:p>
          <a:p>
            <a:pPr marL="342900" indent="-342900" algn="r" rtl="1" eaLnBrk="0" hangingPunct="0">
              <a:spcBef>
                <a:spcPct val="50000"/>
              </a:spcBef>
            </a:pPr>
            <a:r>
              <a:rPr lang="fa-IR" sz="2400" b="1" dirty="0" smtClean="0">
                <a:solidFill>
                  <a:schemeClr val="accent1"/>
                </a:solidFill>
              </a:rPr>
              <a:t>هرمکملی که در سه گروه دیگر نباشد 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000" b="1" dirty="0" smtClean="0"/>
              <a:t>ریبوز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000" b="1" dirty="0" smtClean="0"/>
              <a:t>کوآنزیم </a:t>
            </a:r>
            <a:r>
              <a:rPr lang="en-US" sz="2000" b="1" dirty="0" smtClean="0"/>
              <a:t>Q10</a:t>
            </a:r>
            <a:endParaRPr lang="fa-IR" sz="2000" b="1" dirty="0" smtClean="0"/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000" b="1" dirty="0" smtClean="0"/>
              <a:t>جینسنیگ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000" b="1" dirty="0" smtClean="0"/>
              <a:t>کروم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000" b="1" dirty="0" smtClean="0"/>
              <a:t>آب حاوی اکسیژن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000" b="1" dirty="0" smtClean="0"/>
              <a:t>روغن </a:t>
            </a:r>
            <a:r>
              <a:rPr lang="en-US" sz="2000" b="1" dirty="0" smtClean="0"/>
              <a:t>MCT</a:t>
            </a:r>
            <a:endParaRPr lang="fa-IR" sz="2000" b="1" dirty="0" smtClean="0"/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en-AU" sz="2000" b="1" dirty="0" smtClean="0"/>
              <a:t>ZMA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000" b="1" dirty="0" smtClean="0"/>
              <a:t>اینوزین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000" b="1" dirty="0" smtClean="0"/>
              <a:t>پیروات</a:t>
            </a:r>
            <a:endParaRPr lang="en-US" sz="2000" b="1" dirty="0" smtClean="0"/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AU" b="1" dirty="0">
              <a:solidFill>
                <a:srgbClr val="800000"/>
              </a:solidFill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AU" b="1" dirty="0">
              <a:solidFill>
                <a:srgbClr val="800000"/>
              </a:solidFill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AU" dirty="0">
              <a:solidFill>
                <a:srgbClr val="FF0000"/>
              </a:solidFill>
            </a:endParaRPr>
          </a:p>
        </p:txBody>
      </p:sp>
      <p:pic>
        <p:nvPicPr>
          <p:cNvPr id="28676" name="Picture 4" descr="Ginseng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343400"/>
            <a:ext cx="12065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promo001_6Pack_OxygenUP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209800"/>
            <a:ext cx="23764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9600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4"/>
          <p:cNvSpPr txBox="1">
            <a:spLocks noChangeArrowheads="1"/>
          </p:cNvSpPr>
          <p:nvPr/>
        </p:nvSpPr>
        <p:spPr bwMode="auto">
          <a:xfrm>
            <a:off x="3895725" y="86916"/>
            <a:ext cx="5248275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AU" sz="2000" b="1" dirty="0">
                <a:solidFill>
                  <a:srgbClr val="FF0000"/>
                </a:solidFill>
              </a:rPr>
              <a:t>AIS Group D</a:t>
            </a:r>
            <a:endParaRPr lang="en-AU" sz="2000" dirty="0">
              <a:solidFill>
                <a:srgbClr val="FF0000"/>
              </a:solidFill>
            </a:endParaRPr>
          </a:p>
          <a:p>
            <a:pPr algn="r" rtl="1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AU" dirty="0">
              <a:solidFill>
                <a:srgbClr val="800000"/>
              </a:solidFill>
            </a:endParaRPr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400" b="1" dirty="0" smtClean="0"/>
              <a:t>افدرین</a:t>
            </a:r>
            <a:endParaRPr lang="en-US" sz="2400" b="1" dirty="0" smtClean="0"/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400" b="1" dirty="0" smtClean="0"/>
              <a:t>استریکنین</a:t>
            </a:r>
            <a:endParaRPr lang="en-US" sz="2400" b="1" dirty="0" smtClean="0"/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400" b="1" dirty="0" smtClean="0"/>
              <a:t>سیبوترامین</a:t>
            </a:r>
            <a:endParaRPr lang="en-US" sz="2400" b="1" dirty="0" smtClean="0"/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400" b="1" dirty="0" smtClean="0"/>
              <a:t>متیل هگزین آمین</a:t>
            </a:r>
            <a:endParaRPr lang="en-US" sz="2400" b="1" dirty="0" smtClean="0"/>
          </a:p>
          <a:p>
            <a:pPr marL="342900" indent="-342900" algn="r" rtl="1" eaLnBrk="0" hangingPunct="0">
              <a:spcBef>
                <a:spcPct val="50000"/>
              </a:spcBef>
              <a:buFontTx/>
              <a:buAutoNum type="arabicPeriod"/>
            </a:pPr>
            <a:r>
              <a:rPr lang="fa-IR" sz="2400" b="1" dirty="0" smtClean="0"/>
              <a:t>سایر محرک های گیاهی</a:t>
            </a:r>
            <a:endParaRPr lang="en-US" sz="2400" b="1" dirty="0" smtClean="0"/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en-US" sz="2400" b="1" dirty="0" smtClean="0"/>
              <a:t>DHEA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/>
            </a:pPr>
            <a:r>
              <a:rPr lang="fa-IR" sz="2400" b="1" dirty="0" smtClean="0"/>
              <a:t>آندروستندیون</a:t>
            </a:r>
            <a:endParaRPr lang="en-US" sz="2400" b="1" dirty="0" smtClean="0"/>
          </a:p>
          <a:p>
            <a:pPr marL="342900" indent="-342900" algn="r" rtl="1" eaLnBrk="0" hangingPunct="0">
              <a:spcBef>
                <a:spcPct val="50000"/>
              </a:spcBef>
              <a:buFontTx/>
              <a:buAutoNum type="arabicPeriod"/>
            </a:pPr>
            <a:r>
              <a:rPr lang="fa-IR" sz="2400" b="1" dirty="0" smtClean="0"/>
              <a:t>نوراندرواستندیون </a:t>
            </a:r>
          </a:p>
          <a:p>
            <a:pPr marL="342900" indent="-342900" algn="r" rtl="1" eaLnBrk="0" hangingPunct="0">
              <a:spcBef>
                <a:spcPct val="50000"/>
              </a:spcBef>
              <a:buFontTx/>
              <a:buAutoNum type="arabicPeriod"/>
            </a:pPr>
            <a:r>
              <a:rPr lang="fa-IR" sz="2400" b="1" dirty="0" smtClean="0"/>
              <a:t>سایر پروهورمون ها</a:t>
            </a:r>
            <a:endParaRPr lang="en-US" sz="2400" b="1" dirty="0" smtClean="0"/>
          </a:p>
          <a:p>
            <a:pPr marL="342900" indent="-342900" algn="r" rtl="1" eaLnBrk="0" hangingPunct="0">
              <a:spcBef>
                <a:spcPct val="50000"/>
              </a:spcBef>
              <a:buFontTx/>
              <a:buAutoNum type="arabicPeriod"/>
            </a:pPr>
            <a:r>
              <a:rPr lang="fa-IR" sz="2400" b="1" dirty="0" smtClean="0"/>
              <a:t>محرک های هورمون رشد</a:t>
            </a:r>
            <a:endParaRPr lang="en-US" sz="2400" b="1" dirty="0" smtClean="0"/>
          </a:p>
          <a:p>
            <a:pPr algn="r" rtl="1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29699" name="TextBox 5"/>
          <p:cNvSpPr txBox="1">
            <a:spLocks noChangeArrowheads="1"/>
          </p:cNvSpPr>
          <p:nvPr/>
        </p:nvSpPr>
        <p:spPr bwMode="auto">
          <a:xfrm>
            <a:off x="8172450" y="6165850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600" b="1">
                <a:solidFill>
                  <a:srgbClr val="0A251F"/>
                </a:solidFill>
                <a:hlinkClick r:id="rId2" action="ppaction://hlinksldjump"/>
              </a:rPr>
              <a:t>.../</a:t>
            </a:r>
            <a:endParaRPr lang="en-AU" sz="1600" b="1">
              <a:solidFill>
                <a:srgbClr val="0A251F"/>
              </a:solidFill>
            </a:endParaRPr>
          </a:p>
        </p:txBody>
      </p:sp>
      <p:pic>
        <p:nvPicPr>
          <p:cNvPr id="29701" name="Picture 5" descr="tribe%2520extrem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990600"/>
            <a:ext cx="172878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6" descr="Schiff_DHEA_24mg_enlar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3657600"/>
            <a:ext cx="15446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02584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کدام مکمل برای کدام ورزشکار؟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/>
              <a:t>هدف چیست؟</a:t>
            </a:r>
          </a:p>
          <a:p>
            <a:pPr algn="r" rtl="1"/>
            <a:r>
              <a:rPr lang="fa-IR" dirty="0" smtClean="0"/>
              <a:t>نوع ورزش</a:t>
            </a:r>
          </a:p>
          <a:p>
            <a:pPr algn="r" rtl="1"/>
            <a:r>
              <a:rPr lang="fa-IR" dirty="0" smtClean="0"/>
              <a:t>شدت</a:t>
            </a:r>
          </a:p>
          <a:p>
            <a:pPr algn="r" rtl="1"/>
            <a:r>
              <a:rPr lang="fa-IR" dirty="0" smtClean="0"/>
              <a:t>مدت</a:t>
            </a:r>
          </a:p>
          <a:p>
            <a:pPr algn="r" rtl="1"/>
            <a:r>
              <a:rPr lang="fa-IR" dirty="0" smtClean="0"/>
              <a:t>نیاز فیزیولوژیکی</a:t>
            </a:r>
          </a:p>
          <a:p>
            <a:pPr algn="r" rtl="1"/>
            <a:r>
              <a:rPr lang="fa-IR" dirty="0" smtClean="0"/>
              <a:t>سیستم انرژی مورد نظر</a:t>
            </a:r>
          </a:p>
          <a:p>
            <a:pPr algn="r" rtl="1"/>
            <a:r>
              <a:rPr lang="fa-IR" dirty="0" smtClean="0"/>
              <a:t>آیا سابقه مصرف دارد؟</a:t>
            </a:r>
          </a:p>
          <a:p>
            <a:pPr algn="r" rtl="1"/>
            <a:r>
              <a:rPr lang="fa-IR" dirty="0" smtClean="0"/>
              <a:t>هزینه؟</a:t>
            </a:r>
          </a:p>
          <a:p>
            <a:pPr algn="r" rtl="1"/>
            <a:r>
              <a:rPr lang="fa-IR" dirty="0" smtClean="0"/>
              <a:t>سن؟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مکمل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آنتی اکسیدان ها </a:t>
            </a:r>
          </a:p>
          <a:p>
            <a:pPr lvl="1" algn="r" rtl="1"/>
            <a:r>
              <a:rPr lang="fa-IR" dirty="0" smtClean="0"/>
              <a:t>ویتامین </a:t>
            </a:r>
            <a:r>
              <a:rPr lang="en-US" dirty="0" smtClean="0"/>
              <a:t>c</a:t>
            </a:r>
            <a:r>
              <a:rPr lang="fa-IR" dirty="0" smtClean="0"/>
              <a:t> و </a:t>
            </a:r>
            <a:r>
              <a:rPr lang="en-US" dirty="0" smtClean="0"/>
              <a:t>E</a:t>
            </a:r>
            <a:endParaRPr lang="fa-IR" dirty="0" smtClean="0"/>
          </a:p>
          <a:p>
            <a:pPr lvl="1" algn="r" rtl="1"/>
            <a:r>
              <a:rPr lang="fa-IR" dirty="0" smtClean="0"/>
              <a:t>کورکومین</a:t>
            </a:r>
          </a:p>
          <a:p>
            <a:pPr lvl="1" algn="r" rtl="1"/>
            <a:r>
              <a:rPr lang="fa-IR" dirty="0" smtClean="0"/>
              <a:t>آب چغندر</a:t>
            </a:r>
          </a:p>
          <a:p>
            <a:pPr lvl="1" algn="r" rtl="1"/>
            <a:r>
              <a:rPr lang="en-US" dirty="0" smtClean="0"/>
              <a:t>NAC</a:t>
            </a:r>
            <a:endParaRPr lang="fa-IR" dirty="0" smtClean="0"/>
          </a:p>
          <a:p>
            <a:pPr algn="r" rtl="1"/>
            <a:r>
              <a:rPr lang="fa-IR" dirty="0" smtClean="0"/>
              <a:t>ریکاوری</a:t>
            </a:r>
          </a:p>
          <a:p>
            <a:pPr lvl="1" algn="r" rtl="1"/>
            <a:r>
              <a:rPr lang="fa-IR" dirty="0" smtClean="0"/>
              <a:t>امگا3 </a:t>
            </a:r>
          </a:p>
          <a:p>
            <a:pPr lvl="1" algn="r" rtl="1"/>
            <a:r>
              <a:rPr lang="fa-IR" dirty="0" smtClean="0"/>
              <a:t>آب گیلاس و آلبالو </a:t>
            </a:r>
          </a:p>
          <a:p>
            <a:pPr lvl="1" algn="r" rtl="1"/>
            <a:r>
              <a:rPr lang="fa-IR" dirty="0" smtClean="0"/>
              <a:t>گلوتامین 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مکمل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کارافزا</a:t>
            </a:r>
          </a:p>
          <a:p>
            <a:pPr lvl="1" algn="r" rtl="1"/>
            <a:r>
              <a:rPr lang="fa-IR" dirty="0" smtClean="0"/>
              <a:t>کافئین </a:t>
            </a:r>
          </a:p>
          <a:p>
            <a:pPr lvl="1" algn="r" rtl="1"/>
            <a:r>
              <a:rPr lang="fa-IR" dirty="0" smtClean="0"/>
              <a:t>کراتین</a:t>
            </a:r>
          </a:p>
          <a:p>
            <a:pPr lvl="1" algn="r" rtl="1"/>
            <a:r>
              <a:rPr lang="fa-IR" dirty="0" smtClean="0"/>
              <a:t>بتا آلانین</a:t>
            </a:r>
          </a:p>
          <a:p>
            <a:pPr lvl="1" algn="r" rtl="1"/>
            <a:r>
              <a:rPr lang="fa-IR" dirty="0" smtClean="0"/>
              <a:t>بیکربنات</a:t>
            </a:r>
          </a:p>
          <a:p>
            <a:pPr lvl="1" algn="r" rtl="1"/>
            <a:r>
              <a:rPr lang="fa-IR" dirty="0" smtClean="0"/>
              <a:t> آب چغندر</a:t>
            </a:r>
          </a:p>
          <a:p>
            <a:pPr lvl="1"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مکمل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رفع کمبود</a:t>
            </a:r>
          </a:p>
          <a:p>
            <a:pPr lvl="1" algn="r" rtl="1"/>
            <a:r>
              <a:rPr lang="fa-IR" dirty="0" smtClean="0"/>
              <a:t>آهن</a:t>
            </a:r>
          </a:p>
          <a:p>
            <a:pPr lvl="1" algn="r" rtl="1"/>
            <a:r>
              <a:rPr lang="fa-IR" dirty="0" smtClean="0"/>
              <a:t>کلسیم</a:t>
            </a:r>
          </a:p>
          <a:p>
            <a:pPr lvl="1" algn="r" rtl="1"/>
            <a:r>
              <a:rPr lang="fa-IR" dirty="0" smtClean="0"/>
              <a:t>ویتامین</a:t>
            </a:r>
            <a:r>
              <a:rPr lang="en-US" dirty="0" smtClean="0"/>
              <a:t>D</a:t>
            </a:r>
            <a:endParaRPr lang="fa-IR" dirty="0" smtClean="0"/>
          </a:p>
          <a:p>
            <a:pPr lvl="1" algn="r" rtl="1"/>
            <a:endParaRPr lang="fa-IR" dirty="0" smtClean="0"/>
          </a:p>
          <a:p>
            <a:pPr algn="r" rtl="1"/>
            <a:r>
              <a:rPr lang="fa-IR" dirty="0" smtClean="0"/>
              <a:t>افزایش حجم عضله</a:t>
            </a:r>
          </a:p>
          <a:p>
            <a:pPr lvl="1" algn="r" rtl="1"/>
            <a:r>
              <a:rPr lang="fa-IR" dirty="0" smtClean="0"/>
              <a:t>پروتئین وی</a:t>
            </a:r>
          </a:p>
          <a:p>
            <a:pPr lvl="1" algn="r" rtl="1"/>
            <a:r>
              <a:rPr lang="fa-IR" dirty="0" smtClean="0"/>
              <a:t>کازئین</a:t>
            </a:r>
          </a:p>
          <a:p>
            <a:pPr lvl="1" algn="r" rtl="1"/>
            <a:r>
              <a:rPr lang="en-US" dirty="0" smtClean="0"/>
              <a:t>HMB</a:t>
            </a:r>
          </a:p>
          <a:p>
            <a:pPr lvl="1" algn="r" rtl="1"/>
            <a:r>
              <a:rPr lang="fa-IR" dirty="0" smtClean="0"/>
              <a:t>آمینو اسیدها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کدام برند؟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خوشنامی</a:t>
            </a:r>
          </a:p>
          <a:p>
            <a:pPr algn="r" rtl="1"/>
            <a:r>
              <a:rPr lang="fa-IR" dirty="0" smtClean="0"/>
              <a:t>ترکیبات</a:t>
            </a:r>
          </a:p>
          <a:p>
            <a:pPr algn="r" rtl="1"/>
            <a:r>
              <a:rPr lang="fa-IR" dirty="0" smtClean="0"/>
              <a:t>استاندارد ها</a:t>
            </a:r>
          </a:p>
          <a:p>
            <a:pPr lvl="1" algn="r" rtl="1"/>
            <a:r>
              <a:rPr lang="en-US" dirty="0" smtClean="0"/>
              <a:t>GHP, GLP, GMP</a:t>
            </a:r>
            <a:endParaRPr lang="fa-IR" dirty="0" smtClean="0"/>
          </a:p>
          <a:p>
            <a:pPr algn="r" rtl="1"/>
            <a:r>
              <a:rPr lang="en-US" dirty="0" smtClean="0"/>
              <a:t>Ethic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دستور مصرف مکمل؟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دوز</a:t>
            </a:r>
          </a:p>
          <a:p>
            <a:pPr algn="r" rtl="1"/>
            <a:r>
              <a:rPr lang="fa-IR" dirty="0" smtClean="0"/>
              <a:t>زمان</a:t>
            </a:r>
          </a:p>
          <a:p>
            <a:pPr algn="r" rtl="1"/>
            <a:r>
              <a:rPr lang="fa-IR" dirty="0" smtClean="0"/>
              <a:t>مدت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08038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sz="4000" dirty="0" smtClean="0">
                <a:solidFill>
                  <a:srgbClr val="FF0000"/>
                </a:solidFill>
              </a:rPr>
              <a:t>کراتین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r" rtl="1" eaLnBrk="1" hangingPunct="1">
              <a:defRPr/>
            </a:pPr>
            <a:r>
              <a:rPr lang="fa-IR" sz="4000" dirty="0" smtClean="0"/>
              <a:t>از اسید های آمینه ساخته می شود</a:t>
            </a:r>
          </a:p>
          <a:p>
            <a:pPr algn="r" rtl="1" eaLnBrk="1" hangingPunct="1">
              <a:defRPr/>
            </a:pPr>
            <a:endParaRPr lang="fa-IR" sz="4000" dirty="0" smtClean="0"/>
          </a:p>
          <a:p>
            <a:pPr algn="r" rtl="1" eaLnBrk="1" hangingPunct="1">
              <a:defRPr/>
            </a:pPr>
            <a:r>
              <a:rPr lang="fa-IR" sz="4000" dirty="0" smtClean="0"/>
              <a:t>در گوشت و ماهی یافت می شود</a:t>
            </a:r>
          </a:p>
          <a:p>
            <a:pPr algn="r" rtl="1" eaLnBrk="1" hangingPunct="1">
              <a:defRPr/>
            </a:pPr>
            <a:endParaRPr lang="fa-IR" sz="4000" dirty="0" smtClean="0"/>
          </a:p>
          <a:p>
            <a:pPr algn="r" rtl="1" eaLnBrk="1" hangingPunct="1">
              <a:defRPr/>
            </a:pPr>
            <a:r>
              <a:rPr lang="fa-IR" sz="4000" dirty="0" smtClean="0"/>
              <a:t>به شکل پودر، قرص، ژل و حتی آب نبات وجود دارد</a:t>
            </a:r>
          </a:p>
          <a:p>
            <a:pPr algn="r" rtl="1" eaLnBrk="1" hangingPunct="1">
              <a:defRPr/>
            </a:pPr>
            <a:r>
              <a:rPr lang="fa-IR" sz="4000" dirty="0" smtClean="0"/>
              <a:t>یکی از پرمصرف ترین مکمل ها</a:t>
            </a:r>
            <a:endParaRPr lang="en-US" sz="4000" dirty="0" smtClean="0"/>
          </a:p>
        </p:txBody>
      </p:sp>
      <p:pic>
        <p:nvPicPr>
          <p:cNvPr id="4" name="Picture 4" descr="creatine-monohydr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371600"/>
            <a:ext cx="180273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1500" y="28575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a-IR" b="1" dirty="0" smtClean="0">
                <a:solidFill>
                  <a:schemeClr val="bg2">
                    <a:lumMod val="10000"/>
                  </a:schemeClr>
                </a:solidFill>
              </a:rPr>
              <a:t>تكميل پازل توانمندي ورزشکار </a:t>
            </a:r>
            <a:endParaRPr lang="en-US" b="1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 rot="-5400000">
            <a:off x="4724400" y="3200400"/>
            <a:ext cx="2133600" cy="3352800"/>
          </a:xfrm>
          <a:prstGeom prst="flowChartManualInput">
            <a:avLst/>
          </a:prstGeom>
          <a:gradFill rotWithShape="1">
            <a:gsLst>
              <a:gs pos="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 rot="5400000">
            <a:off x="1981200" y="990600"/>
            <a:ext cx="2209800" cy="3429000"/>
          </a:xfrm>
          <a:prstGeom prst="flowChartManualInput">
            <a:avLst/>
          </a:prstGeom>
          <a:gradFill rotWithShape="1">
            <a:gsLst>
              <a:gs pos="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 rot="5400000">
            <a:off x="2019300" y="3162300"/>
            <a:ext cx="2133600" cy="3429000"/>
          </a:xfrm>
          <a:prstGeom prst="flowChartManualInput">
            <a:avLst/>
          </a:prstGeom>
          <a:gradFill rotWithShape="1">
            <a:gsLst>
              <a:gs pos="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 rot="-5400000">
            <a:off x="4686300" y="1028700"/>
            <a:ext cx="2209800" cy="3352800"/>
          </a:xfrm>
          <a:prstGeom prst="flowChartManualInput">
            <a:avLst/>
          </a:prstGeom>
          <a:gradFill rotWithShape="1">
            <a:gsLst>
              <a:gs pos="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3962400" y="2819400"/>
            <a:ext cx="914400" cy="1600200"/>
          </a:xfrm>
          <a:prstGeom prst="flowChartDecision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057400" y="18288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828800" y="2209800"/>
            <a:ext cx="220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4000" b="1">
                <a:solidFill>
                  <a:srgbClr val="FF0000"/>
                </a:solidFill>
                <a:latin typeface="Arial" pitchFamily="34" charset="0"/>
              </a:rPr>
              <a:t>تمرين</a:t>
            </a:r>
            <a:endParaRPr lang="en-US" sz="40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429000" y="35052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>
                <a:solidFill>
                  <a:srgbClr val="FF0000"/>
                </a:solidFill>
                <a:latin typeface="Arial" pitchFamily="34" charset="0"/>
              </a:rPr>
              <a:t>مكمل دهي</a:t>
            </a:r>
            <a:endParaRPr lang="en-US" sz="28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4648200" y="4495800"/>
            <a:ext cx="2362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a-IR" sz="3200" b="1" dirty="0">
                <a:solidFill>
                  <a:srgbClr val="EED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تغذيه و رژيم غذايي</a:t>
            </a:r>
            <a:endParaRPr lang="en-US" sz="3200" b="1" dirty="0">
              <a:solidFill>
                <a:srgbClr val="EED7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600200" y="4419600"/>
            <a:ext cx="220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4000" b="1">
                <a:solidFill>
                  <a:srgbClr val="FF0000"/>
                </a:solidFill>
                <a:latin typeface="Arial" pitchFamily="34" charset="0"/>
              </a:rPr>
              <a:t>درمان</a:t>
            </a:r>
            <a:endParaRPr lang="en-US" sz="40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648200" y="2209800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>
                <a:solidFill>
                  <a:srgbClr val="FF0000"/>
                </a:solidFill>
                <a:latin typeface="Arial" pitchFamily="34" charset="0"/>
              </a:rPr>
              <a:t>استراحت/ريكاوري</a:t>
            </a:r>
            <a:endParaRPr lang="en-US" sz="28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4648200" y="4191000"/>
            <a:ext cx="2286000" cy="15240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fa-IR" sz="5400" b="1" dirty="0" smtClean="0">
                <a:solidFill>
                  <a:srgbClr val="C00000"/>
                </a:solidFill>
              </a:rPr>
              <a:t>بیوسنتز کراتین</a:t>
            </a:r>
            <a:endParaRPr lang="en-US" sz="5400" b="1" dirty="0" smtClean="0">
              <a:solidFill>
                <a:srgbClr val="C00000"/>
              </a:solidFill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3657600" y="2057400"/>
            <a:ext cx="3589338" cy="3509963"/>
            <a:chOff x="5334000" y="1676400"/>
            <a:chExt cx="3589957" cy="3509665"/>
          </a:xfrm>
        </p:grpSpPr>
        <p:sp>
          <p:nvSpPr>
            <p:cNvPr id="7176" name="TextBox 4"/>
            <p:cNvSpPr txBox="1">
              <a:spLocks noChangeArrowheads="1"/>
            </p:cNvSpPr>
            <p:nvPr/>
          </p:nvSpPr>
          <p:spPr bwMode="auto">
            <a:xfrm>
              <a:off x="5334000" y="1676400"/>
              <a:ext cx="35899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alibri" pitchFamily="34" charset="0"/>
                </a:rPr>
                <a:t>Arginine        +          Glycine</a:t>
              </a:r>
            </a:p>
          </p:txBody>
        </p:sp>
        <p:sp>
          <p:nvSpPr>
            <p:cNvPr id="7177" name="TextBox 5"/>
            <p:cNvSpPr txBox="1">
              <a:spLocks noChangeArrowheads="1"/>
            </p:cNvSpPr>
            <p:nvPr/>
          </p:nvSpPr>
          <p:spPr bwMode="auto">
            <a:xfrm>
              <a:off x="5334000" y="2514600"/>
              <a:ext cx="108074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Ornithine</a:t>
              </a:r>
            </a:p>
          </p:txBody>
        </p:sp>
        <p:sp>
          <p:nvSpPr>
            <p:cNvPr id="7178" name="TextBox 6"/>
            <p:cNvSpPr txBox="1">
              <a:spLocks noChangeArrowheads="1"/>
            </p:cNvSpPr>
            <p:nvPr/>
          </p:nvSpPr>
          <p:spPr bwMode="auto">
            <a:xfrm>
              <a:off x="7315201" y="2438400"/>
              <a:ext cx="1447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Calibri" pitchFamily="34" charset="0"/>
                </a:rPr>
                <a:t>Amidino-transferase</a:t>
              </a:r>
            </a:p>
          </p:txBody>
        </p:sp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6019800" y="2133600"/>
              <a:ext cx="1905000" cy="152400"/>
              <a:chOff x="6019800" y="2133600"/>
              <a:chExt cx="1905000" cy="15240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6019918" y="2285948"/>
                <a:ext cx="1905328" cy="0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5943725" y="2209755"/>
                <a:ext cx="15238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7849053" y="2209755"/>
                <a:ext cx="15238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80" name="TextBox 17"/>
            <p:cNvSpPr txBox="1">
              <a:spLocks noChangeArrowheads="1"/>
            </p:cNvSpPr>
            <p:nvPr/>
          </p:nvSpPr>
          <p:spPr bwMode="auto">
            <a:xfrm>
              <a:off x="5943600" y="3429000"/>
              <a:ext cx="240277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alibri" pitchFamily="34" charset="0"/>
                </a:rPr>
                <a:t>Guanidinoacetate</a:t>
              </a:r>
            </a:p>
          </p:txBody>
        </p:sp>
        <p:sp>
          <p:nvSpPr>
            <p:cNvPr id="7181" name="TextBox 19"/>
            <p:cNvSpPr txBox="1">
              <a:spLocks noChangeArrowheads="1"/>
            </p:cNvSpPr>
            <p:nvPr/>
          </p:nvSpPr>
          <p:spPr bwMode="auto">
            <a:xfrm>
              <a:off x="5934184" y="3810000"/>
              <a:ext cx="63228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Calibri" pitchFamily="34" charset="0"/>
                </a:rPr>
                <a:t>SAM</a:t>
              </a:r>
            </a:p>
          </p:txBody>
        </p:sp>
        <p:sp>
          <p:nvSpPr>
            <p:cNvPr id="7182" name="TextBox 20"/>
            <p:cNvSpPr txBox="1">
              <a:spLocks noChangeArrowheads="1"/>
            </p:cNvSpPr>
            <p:nvPr/>
          </p:nvSpPr>
          <p:spPr bwMode="auto">
            <a:xfrm>
              <a:off x="6063283" y="4267200"/>
              <a:ext cx="56611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SAH</a:t>
              </a:r>
            </a:p>
          </p:txBody>
        </p:sp>
        <p:grpSp>
          <p:nvGrpSpPr>
            <p:cNvPr id="4" name="Group 29"/>
            <p:cNvGrpSpPr>
              <a:grpSpLocks/>
            </p:cNvGrpSpPr>
            <p:nvPr/>
          </p:nvGrpSpPr>
          <p:grpSpPr bwMode="auto">
            <a:xfrm>
              <a:off x="6629400" y="3810000"/>
              <a:ext cx="304800" cy="1066800"/>
              <a:chOff x="6629400" y="3810000"/>
              <a:chExt cx="304800" cy="1066800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rot="5400000">
                <a:off x="6400328" y="4342379"/>
                <a:ext cx="1066709" cy="1587"/>
              </a:xfrm>
              <a:prstGeom prst="straightConnector1">
                <a:avLst/>
              </a:prstGeom>
              <a:ln w="412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urved Left Arrow 22"/>
              <p:cNvSpPr/>
              <p:nvPr/>
            </p:nvSpPr>
            <p:spPr>
              <a:xfrm>
                <a:off x="6629623" y="3962206"/>
                <a:ext cx="304853" cy="533355"/>
              </a:xfrm>
              <a:prstGeom prst="curved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4" name="Down Arrow 23"/>
            <p:cNvSpPr/>
            <p:nvPr/>
          </p:nvSpPr>
          <p:spPr>
            <a:xfrm>
              <a:off x="6705837" y="2438335"/>
              <a:ext cx="484272" cy="977817"/>
            </a:xfrm>
            <a:prstGeom prst="down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85" name="TextBox 24"/>
            <p:cNvSpPr txBox="1">
              <a:spLocks noChangeArrowheads="1"/>
            </p:cNvSpPr>
            <p:nvPr/>
          </p:nvSpPr>
          <p:spPr bwMode="auto">
            <a:xfrm>
              <a:off x="6934200" y="4038600"/>
              <a:ext cx="189141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Calibri" pitchFamily="34" charset="0"/>
                </a:rPr>
                <a:t>Methyltransferase</a:t>
              </a:r>
            </a:p>
          </p:txBody>
        </p:sp>
        <p:sp>
          <p:nvSpPr>
            <p:cNvPr id="7186" name="TextBox 25"/>
            <p:cNvSpPr txBox="1">
              <a:spLocks noChangeArrowheads="1"/>
            </p:cNvSpPr>
            <p:nvPr/>
          </p:nvSpPr>
          <p:spPr bwMode="auto">
            <a:xfrm>
              <a:off x="6324600" y="4724400"/>
              <a:ext cx="12619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alibri" pitchFamily="34" charset="0"/>
                </a:rPr>
                <a:t>Creatine</a:t>
              </a:r>
            </a:p>
          </p:txBody>
        </p:sp>
      </p:grpSp>
      <p:sp>
        <p:nvSpPr>
          <p:cNvPr id="28" name="Oval 27"/>
          <p:cNvSpPr/>
          <p:nvPr/>
        </p:nvSpPr>
        <p:spPr>
          <a:xfrm>
            <a:off x="3505200" y="3733800"/>
            <a:ext cx="3962400" cy="1905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3" name="Rectangle 31"/>
          <p:cNvSpPr>
            <a:spLocks noChangeArrowheads="1"/>
          </p:cNvSpPr>
          <p:nvPr/>
        </p:nvSpPr>
        <p:spPr bwMode="auto">
          <a:xfrm>
            <a:off x="1905000" y="2743200"/>
            <a:ext cx="7777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600" b="1" dirty="0" smtClean="0">
                <a:solidFill>
                  <a:schemeClr val="tx2"/>
                </a:solidFill>
                <a:latin typeface="Calibri" pitchFamily="34" charset="0"/>
              </a:rPr>
              <a:t>کلیه</a:t>
            </a:r>
            <a:endParaRPr lang="en-US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174" name="Rectangle 35"/>
          <p:cNvSpPr>
            <a:spLocks noChangeArrowheads="1"/>
          </p:cNvSpPr>
          <p:nvPr/>
        </p:nvSpPr>
        <p:spPr bwMode="auto">
          <a:xfrm>
            <a:off x="1981200" y="4383088"/>
            <a:ext cx="6511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600" b="1" dirty="0" smtClean="0">
                <a:solidFill>
                  <a:srgbClr val="C00000"/>
                </a:solidFill>
                <a:latin typeface="Calibri" pitchFamily="34" charset="0"/>
              </a:rPr>
              <a:t>کبد</a:t>
            </a:r>
            <a:endParaRPr lang="en-US" sz="3600" dirty="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endCxn id="7177" idx="3"/>
          </p:cNvCxnSpPr>
          <p:nvPr/>
        </p:nvCxnSpPr>
        <p:spPr>
          <a:xfrm rot="10800000" flipV="1">
            <a:off x="4738688" y="3048000"/>
            <a:ext cx="442912" cy="31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eaLnBrk="1" hangingPunct="1"/>
            <a:r>
              <a:rPr lang="fa-IR" sz="5400" b="1" dirty="0" smtClean="0">
                <a:solidFill>
                  <a:srgbClr val="C00000"/>
                </a:solidFill>
              </a:rPr>
              <a:t>توزیع کراتین در بدن</a:t>
            </a:r>
            <a:endParaRPr lang="en-US" sz="5400" dirty="0" smtClean="0">
              <a:solidFill>
                <a:srgbClr val="C00000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solidFill>
                  <a:schemeClr val="tx2"/>
                </a:solidFill>
              </a:rPr>
              <a:t>98 درصد در عضلات و قلب</a:t>
            </a:r>
          </a:p>
          <a:p>
            <a:pPr algn="r" rtl="1" eaLnBrk="1" hangingPunct="1"/>
            <a:r>
              <a:rPr lang="fa-IR" b="1" dirty="0" smtClean="0">
                <a:solidFill>
                  <a:schemeClr val="tx2"/>
                </a:solidFill>
              </a:rPr>
              <a:t>در بدن به کراتین فسفات تبدیل می شود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286000" y="3581400"/>
            <a:ext cx="4019550" cy="2138363"/>
            <a:chOff x="999428" y="4114800"/>
            <a:chExt cx="4020944" cy="2138065"/>
          </a:xfrm>
        </p:grpSpPr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2011795" y="4114800"/>
              <a:ext cx="3008577" cy="2138065"/>
              <a:chOff x="2011795" y="4114800"/>
              <a:chExt cx="3008577" cy="2138065"/>
            </a:xfrm>
          </p:grpSpPr>
          <p:sp>
            <p:nvSpPr>
              <p:cNvPr id="8199" name="TextBox 3"/>
              <p:cNvSpPr txBox="1">
                <a:spLocks noChangeArrowheads="1"/>
              </p:cNvSpPr>
              <p:nvPr/>
            </p:nvSpPr>
            <p:spPr bwMode="auto">
              <a:xfrm>
                <a:off x="2209800" y="4114800"/>
                <a:ext cx="1330877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atin typeface="Calibri" pitchFamily="34" charset="0"/>
                  </a:rPr>
                  <a:t>Creatine </a:t>
                </a:r>
              </a:p>
            </p:txBody>
          </p:sp>
          <p:sp>
            <p:nvSpPr>
              <p:cNvPr id="8200" name="TextBox 4"/>
              <p:cNvSpPr txBox="1">
                <a:spLocks noChangeArrowheads="1"/>
              </p:cNvSpPr>
              <p:nvPr/>
            </p:nvSpPr>
            <p:spPr bwMode="auto">
              <a:xfrm>
                <a:off x="2133600" y="5791200"/>
                <a:ext cx="275729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latin typeface="Calibri" pitchFamily="34" charset="0"/>
                  </a:rPr>
                  <a:t>Creatine phosphate </a:t>
                </a:r>
              </a:p>
            </p:txBody>
          </p:sp>
          <p:sp>
            <p:nvSpPr>
              <p:cNvPr id="6" name="Down Arrow 5"/>
              <p:cNvSpPr/>
              <p:nvPr/>
            </p:nvSpPr>
            <p:spPr>
              <a:xfrm>
                <a:off x="2971787" y="4571936"/>
                <a:ext cx="76226" cy="1295219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" name="Curved Right Arrow 6"/>
              <p:cNvSpPr/>
              <p:nvPr/>
            </p:nvSpPr>
            <p:spPr>
              <a:xfrm>
                <a:off x="3048013" y="4800504"/>
                <a:ext cx="304906" cy="685704"/>
              </a:xfrm>
              <a:prstGeom prst="curv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03" name="TextBox 7"/>
              <p:cNvSpPr txBox="1">
                <a:spLocks noChangeArrowheads="1"/>
              </p:cNvSpPr>
              <p:nvPr/>
            </p:nvSpPr>
            <p:spPr bwMode="auto">
              <a:xfrm>
                <a:off x="3352800" y="4648200"/>
                <a:ext cx="5305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ATP</a:t>
                </a:r>
              </a:p>
            </p:txBody>
          </p:sp>
          <p:sp>
            <p:nvSpPr>
              <p:cNvPr id="8204" name="TextBox 8"/>
              <p:cNvSpPr txBox="1">
                <a:spLocks noChangeArrowheads="1"/>
              </p:cNvSpPr>
              <p:nvPr/>
            </p:nvSpPr>
            <p:spPr bwMode="auto">
              <a:xfrm>
                <a:off x="3352800" y="5269468"/>
                <a:ext cx="1059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ADP + H+</a:t>
                </a:r>
              </a:p>
            </p:txBody>
          </p:sp>
          <p:sp>
            <p:nvSpPr>
              <p:cNvPr id="10" name="Down Arrow 9"/>
              <p:cNvSpPr/>
              <p:nvPr/>
            </p:nvSpPr>
            <p:spPr>
              <a:xfrm flipH="1" flipV="1">
                <a:off x="2819334" y="4571936"/>
                <a:ext cx="76226" cy="1295219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Curved Left Arrow 10"/>
              <p:cNvSpPr/>
              <p:nvPr/>
            </p:nvSpPr>
            <p:spPr>
              <a:xfrm flipV="1">
                <a:off x="2514428" y="4800504"/>
                <a:ext cx="304906" cy="761894"/>
              </a:xfrm>
              <a:prstGeom prst="curved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07" name="TextBox 11"/>
              <p:cNvSpPr txBox="1">
                <a:spLocks noChangeArrowheads="1"/>
              </p:cNvSpPr>
              <p:nvPr/>
            </p:nvSpPr>
            <p:spPr bwMode="auto">
              <a:xfrm>
                <a:off x="2057400" y="4648200"/>
                <a:ext cx="5305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ATP</a:t>
                </a:r>
              </a:p>
            </p:txBody>
          </p:sp>
          <p:sp>
            <p:nvSpPr>
              <p:cNvPr id="8208" name="TextBox 12"/>
              <p:cNvSpPr txBox="1">
                <a:spLocks noChangeArrowheads="1"/>
              </p:cNvSpPr>
              <p:nvPr/>
            </p:nvSpPr>
            <p:spPr bwMode="auto">
              <a:xfrm>
                <a:off x="2011795" y="5334000"/>
                <a:ext cx="57900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ADP</a:t>
                </a:r>
              </a:p>
            </p:txBody>
          </p:sp>
          <p:sp>
            <p:nvSpPr>
              <p:cNvPr id="8209" name="TextBox 13"/>
              <p:cNvSpPr txBox="1">
                <a:spLocks noChangeArrowheads="1"/>
              </p:cNvSpPr>
              <p:nvPr/>
            </p:nvSpPr>
            <p:spPr bwMode="auto">
              <a:xfrm>
                <a:off x="3352800" y="4953000"/>
                <a:ext cx="16675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C00000"/>
                    </a:solidFill>
                    <a:latin typeface="Calibri" pitchFamily="34" charset="0"/>
                  </a:rPr>
                  <a:t>Creatine Kinase</a:t>
                </a:r>
              </a:p>
            </p:txBody>
          </p:sp>
        </p:grpSp>
        <p:sp>
          <p:nvSpPr>
            <p:cNvPr id="8198" name="TextBox 15"/>
            <p:cNvSpPr txBox="1">
              <a:spLocks noChangeArrowheads="1"/>
            </p:cNvSpPr>
            <p:nvPr/>
          </p:nvSpPr>
          <p:spPr bwMode="auto">
            <a:xfrm>
              <a:off x="999428" y="4953000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b="1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fa-IR" dirty="0" smtClean="0"/>
              <a:t>افزایش کراتین فسفات (انرژی در دسترس)</a:t>
            </a:r>
          </a:p>
          <a:p>
            <a:pPr algn="r" rtl="1" eaLnBrk="1" hangingPunct="1">
              <a:defRPr/>
            </a:pPr>
            <a:r>
              <a:rPr lang="fa-IR" dirty="0" smtClean="0"/>
              <a:t>افزایش توان در ورزشهای قدرتی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مکانیسم عمل کراتین</a:t>
            </a:r>
            <a:endParaRPr lang="en-US" dirty="0"/>
          </a:p>
        </p:txBody>
      </p:sp>
      <p:pic>
        <p:nvPicPr>
          <p:cNvPr id="56324" name="Picture 4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895600"/>
            <a:ext cx="4648200" cy="38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08038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sz="4000" dirty="0" smtClean="0">
                <a:solidFill>
                  <a:srgbClr val="FF0000"/>
                </a:solidFill>
              </a:rPr>
              <a:t>کراتین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r" rtl="1" eaLnBrk="1" hangingPunct="1">
              <a:defRPr/>
            </a:pPr>
            <a:r>
              <a:rPr lang="fa-IR" sz="2800" b="1" dirty="0" smtClean="0"/>
              <a:t>ادعا:</a:t>
            </a:r>
          </a:p>
          <a:p>
            <a:pPr algn="r" rtl="1" eaLnBrk="1" hangingPunct="1">
              <a:defRPr/>
            </a:pPr>
            <a:r>
              <a:rPr lang="fa-IR" sz="2800" b="1" dirty="0" smtClean="0"/>
              <a:t>افزایش توده عضلانی</a:t>
            </a:r>
          </a:p>
          <a:p>
            <a:pPr algn="r" rtl="1" eaLnBrk="1" hangingPunct="1">
              <a:defRPr/>
            </a:pPr>
            <a:endParaRPr lang="fa-IR" sz="2800" b="1" dirty="0" smtClean="0"/>
          </a:p>
          <a:p>
            <a:pPr algn="r" rtl="1" eaLnBrk="1" hangingPunct="1">
              <a:defRPr/>
            </a:pPr>
            <a:r>
              <a:rPr lang="fa-IR" sz="2800" b="1" dirty="0" smtClean="0"/>
              <a:t>افزایش تولید انرژی / عملکرد (حرکت های انفجاری)</a:t>
            </a:r>
          </a:p>
          <a:p>
            <a:pPr algn="r" rtl="1" eaLnBrk="1" hangingPunct="1">
              <a:defRPr/>
            </a:pPr>
            <a:endParaRPr lang="fa-IR" sz="2800" b="1" dirty="0" smtClean="0"/>
          </a:p>
          <a:p>
            <a:pPr algn="r" rtl="1" eaLnBrk="1" hangingPunct="1">
              <a:defRPr/>
            </a:pPr>
            <a:r>
              <a:rPr lang="fa-IR" sz="2800" b="1" dirty="0" smtClean="0"/>
              <a:t>تاخیر خستگی</a:t>
            </a:r>
          </a:p>
          <a:p>
            <a:pPr algn="r" rtl="1" eaLnBrk="1" hangingPunct="1">
              <a:defRPr/>
            </a:pPr>
            <a:endParaRPr lang="fa-IR" sz="2800" b="1" dirty="0" smtClean="0"/>
          </a:p>
          <a:p>
            <a:pPr algn="r" rtl="1" eaLnBrk="1" hangingPunct="1">
              <a:defRPr/>
            </a:pPr>
            <a:r>
              <a:rPr lang="fa-IR" sz="2800" b="1" dirty="0" smtClean="0"/>
              <a:t>بهبود ریکاوری</a:t>
            </a:r>
          </a:p>
          <a:p>
            <a:pPr algn="r" rtl="1" eaLnBrk="1" hangingPunct="1">
              <a:defRPr/>
            </a:pPr>
            <a:endParaRPr lang="fa-IR" sz="2800" b="1" dirty="0" smtClean="0"/>
          </a:p>
          <a:p>
            <a:pPr algn="r" rtl="1" eaLnBrk="1" hangingPunct="1">
              <a:defRPr/>
            </a:pPr>
            <a:r>
              <a:rPr lang="fa-IR" sz="2800" b="1" dirty="0" smtClean="0"/>
              <a:t>موثر در تمرکز در بی خوابی ها</a:t>
            </a:r>
          </a:p>
          <a:p>
            <a:pPr algn="r" rtl="1" eaLnBrk="1" hangingPunct="1">
              <a:defRPr/>
            </a:pPr>
            <a:endParaRPr lang="fa-IR" sz="2800" b="1" dirty="0" smtClean="0"/>
          </a:p>
          <a:p>
            <a:pPr algn="r" rtl="1" eaLnBrk="1" hangingPunct="1">
              <a:defRPr/>
            </a:pPr>
            <a:r>
              <a:rPr lang="fa-IR" sz="2800" b="1" dirty="0" smtClean="0"/>
              <a:t>در انتقال گلوکز در بدن</a:t>
            </a:r>
            <a:endParaRPr 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dirty="0" smtClean="0"/>
              <a:t>کراتین-نتایج علمی</a:t>
            </a:r>
            <a:endParaRPr lang="en-US" dirty="0" smtClean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fa-IR" dirty="0" smtClean="0"/>
              <a:t>متاآنالیز در سال 2003</a:t>
            </a:r>
          </a:p>
          <a:p>
            <a:pPr algn="r" rtl="1" eaLnBrk="1" hangingPunct="1">
              <a:defRPr/>
            </a:pPr>
            <a:r>
              <a:rPr lang="fa-IR" dirty="0" smtClean="0"/>
              <a:t>عدم تاثیر کراتین در ورزشهای فیلد (دومیدانی، شناو ..)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600200" y="6248400"/>
            <a:ext cx="6278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Branch JD.  </a:t>
            </a:r>
            <a:r>
              <a:rPr lang="en-US" i="1"/>
              <a:t>Int J Sports Nutr Exerc Metab</a:t>
            </a:r>
            <a:r>
              <a:rPr lang="en-US"/>
              <a:t> June 2003</a:t>
            </a:r>
          </a:p>
        </p:txBody>
      </p:sp>
      <p:pic>
        <p:nvPicPr>
          <p:cNvPr id="54277" name="Picture 5" descr="Cyclist%20Myron%20Simps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495800"/>
            <a:ext cx="21336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Picture 6" descr="tri%20swimmer%2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497388"/>
            <a:ext cx="2286000" cy="152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Picture 7" descr="track-fiel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4495800"/>
            <a:ext cx="2133600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0" name="Picture 8" descr="Cyclist%20Myron%20Simps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494213"/>
            <a:ext cx="2133600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1" name="Picture 9" descr="tri%20swimmer%2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495800"/>
            <a:ext cx="2286000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2570" name="Picture 10" descr="track-fiel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4495800"/>
            <a:ext cx="2133600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2571" name="Picture 11" descr="Cyclist%20Myron%20Simps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494213"/>
            <a:ext cx="2133600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2572" name="Picture 12" descr="tri%20swimmer%2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495800"/>
            <a:ext cx="2286000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914400" y="4114800"/>
            <a:ext cx="138747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2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4038600" y="4114800"/>
            <a:ext cx="138747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2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6934200" y="4038600"/>
            <a:ext cx="138747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2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914400" y="4114800"/>
            <a:ext cx="138747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2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4038600" y="4114800"/>
            <a:ext cx="138747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2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22578" name="Text Box 18"/>
          <p:cNvSpPr txBox="1">
            <a:spLocks noChangeArrowheads="1"/>
          </p:cNvSpPr>
          <p:nvPr/>
        </p:nvSpPr>
        <p:spPr bwMode="auto">
          <a:xfrm>
            <a:off x="6934200" y="4038600"/>
            <a:ext cx="138747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2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22579" name="Text Box 19"/>
          <p:cNvSpPr txBox="1">
            <a:spLocks noChangeArrowheads="1"/>
          </p:cNvSpPr>
          <p:nvPr/>
        </p:nvSpPr>
        <p:spPr bwMode="auto">
          <a:xfrm>
            <a:off x="914400" y="4114800"/>
            <a:ext cx="138747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2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22580" name="Text Box 20"/>
          <p:cNvSpPr txBox="1">
            <a:spLocks noChangeArrowheads="1"/>
          </p:cNvSpPr>
          <p:nvPr/>
        </p:nvSpPr>
        <p:spPr bwMode="auto">
          <a:xfrm>
            <a:off x="4038600" y="4114800"/>
            <a:ext cx="138747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200">
                <a:solidFill>
                  <a:srgbClr val="FF0000"/>
                </a:solidFill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78" grpId="0"/>
      <p:bldP spid="322579" grpId="0"/>
      <p:bldP spid="32258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48608"/>
            <a:ext cx="8000999" cy="5904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کراتین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2800" b="1" dirty="0" smtClean="0"/>
              <a:t>میزان کراتین در افراد متفاوت است ( سن، جنس، نوع فیبرو ....)</a:t>
            </a:r>
          </a:p>
          <a:p>
            <a:pPr algn="r" rtl="1"/>
            <a:endParaRPr lang="fa-IR" sz="2800" b="1" dirty="0" smtClean="0"/>
          </a:p>
          <a:p>
            <a:pPr algn="r" rtl="1"/>
            <a:r>
              <a:rPr lang="fa-IR" sz="2800" b="1" dirty="0" smtClean="0"/>
              <a:t>مناسب برای حرکات انفجاری تا 10 ثانیه</a:t>
            </a:r>
          </a:p>
          <a:p>
            <a:pPr algn="r" rtl="1"/>
            <a:endParaRPr lang="fa-IR" sz="2800" b="1" dirty="0" smtClean="0"/>
          </a:p>
          <a:p>
            <a:pPr algn="r" rtl="1"/>
            <a:r>
              <a:rPr lang="fa-IR" sz="2800" b="1" dirty="0" smtClean="0"/>
              <a:t>افزایش کراتین بدن ماکزیمم 20 درصد</a:t>
            </a:r>
          </a:p>
          <a:p>
            <a:pPr algn="r" rtl="1"/>
            <a:endParaRPr lang="fa-IR" sz="2800" b="1" dirty="0" smtClean="0"/>
          </a:p>
          <a:p>
            <a:pPr algn="r" rtl="1"/>
            <a:r>
              <a:rPr lang="fa-IR" sz="2800" b="1" dirty="0" smtClean="0"/>
              <a:t>پاسخ افراد به مکمل یاری کراتین متفاوت</a:t>
            </a:r>
          </a:p>
          <a:p>
            <a:pPr algn="r" rtl="1"/>
            <a:endParaRPr lang="fa-IR" sz="2800" b="1" dirty="0" smtClean="0"/>
          </a:p>
          <a:p>
            <a:pPr algn="r" rtl="1"/>
            <a:r>
              <a:rPr lang="fa-IR" sz="2800" b="1" dirty="0" smtClean="0"/>
              <a:t>بیشتر مطالعات در افراد غیر حرفه ای</a:t>
            </a:r>
            <a:endParaRPr lang="en-US" sz="2800" b="1" dirty="0" smtClean="0"/>
          </a:p>
          <a:p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کاربرد کراتین در بیماریها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sz="2400" b="1" dirty="0" smtClean="0"/>
          </a:p>
          <a:p>
            <a:pPr marL="457200" indent="-457200" algn="l">
              <a:buFont typeface="+mj-lt"/>
              <a:buAutoNum type="arabicPeriod"/>
            </a:pPr>
            <a:r>
              <a:rPr lang="en-US" sz="2400" b="1" dirty="0" smtClean="0"/>
              <a:t>Muscular dystrophy, </a:t>
            </a:r>
            <a:endParaRPr lang="fa-IR" sz="2400" b="1" dirty="0" smtClean="0"/>
          </a:p>
          <a:p>
            <a:pPr marL="457200" indent="-457200" algn="l">
              <a:buFont typeface="+mj-lt"/>
              <a:buAutoNum type="arabicPeriod"/>
            </a:pPr>
            <a:r>
              <a:rPr lang="en-US" sz="2400" b="1" dirty="0" err="1" smtClean="0"/>
              <a:t>Polymyositis</a:t>
            </a:r>
            <a:r>
              <a:rPr lang="en-US" sz="2400" b="1" dirty="0" smtClean="0"/>
              <a:t> </a:t>
            </a:r>
            <a:endParaRPr lang="fa-IR" sz="2400" b="1" dirty="0" smtClean="0"/>
          </a:p>
          <a:p>
            <a:pPr marL="457200" indent="-457200" algn="l">
              <a:buFont typeface="+mj-lt"/>
              <a:buAutoNum type="arabicPeriod"/>
            </a:pPr>
            <a:r>
              <a:rPr lang="en-US" sz="2400" b="1" dirty="0" smtClean="0"/>
              <a:t>Ageing</a:t>
            </a:r>
            <a:endParaRPr lang="fa-IR" sz="2400" b="1" dirty="0" smtClean="0"/>
          </a:p>
          <a:p>
            <a:pPr marL="457200" indent="-457200" algn="l">
              <a:buFont typeface="+mj-lt"/>
              <a:buAutoNum type="arabicPeriod"/>
            </a:pPr>
            <a:r>
              <a:rPr lang="en-US" sz="2400" b="1" dirty="0" smtClean="0"/>
              <a:t> Parkinson’s disease </a:t>
            </a:r>
            <a:endParaRPr lang="fa-IR" sz="2400" b="1" dirty="0" smtClean="0"/>
          </a:p>
          <a:p>
            <a:pPr marL="457200" indent="-457200" algn="l">
              <a:buFont typeface="+mj-lt"/>
              <a:buAutoNum type="arabicPeriod"/>
            </a:pPr>
            <a:r>
              <a:rPr lang="en-US" sz="2400" b="1" dirty="0" smtClean="0"/>
              <a:t>Huntingdon’s disease</a:t>
            </a:r>
          </a:p>
          <a:p>
            <a:endParaRPr lang="fa-IR" sz="2400" b="1" dirty="0" smtClean="0"/>
          </a:p>
          <a:p>
            <a:endParaRPr lang="en-US" sz="2400" b="1" dirty="0" smtClean="0"/>
          </a:p>
          <a:p>
            <a:r>
              <a:rPr lang="en-US" sz="2400" b="1" dirty="0" err="1" smtClean="0"/>
              <a:t>Creatine</a:t>
            </a:r>
            <a:r>
              <a:rPr lang="en-US" sz="2400" b="1" dirty="0" smtClean="0"/>
              <a:t> supplementation may have some functional benefits to enhance </a:t>
            </a:r>
            <a:r>
              <a:rPr lang="en-US" sz="2800" b="1" dirty="0" smtClean="0">
                <a:solidFill>
                  <a:srgbClr val="FF0000"/>
                </a:solidFill>
              </a:rPr>
              <a:t>cognitive function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i="1" dirty="0" smtClean="0"/>
              <a:t>پروتکل مصرف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fa-IR" dirty="0" smtClean="0"/>
              <a:t>300 میلی /</a:t>
            </a:r>
            <a:r>
              <a:rPr lang="en-US" dirty="0" smtClean="0"/>
              <a:t>kg</a:t>
            </a:r>
            <a:r>
              <a:rPr lang="fa-IR" dirty="0" smtClean="0"/>
              <a:t> برای حداقل 3 روز</a:t>
            </a:r>
          </a:p>
          <a:p>
            <a:pPr lvl="1" algn="r" rtl="1"/>
            <a:r>
              <a:rPr lang="fa-IR" dirty="0" smtClean="0"/>
              <a:t>3 تا 5 گرم برای حفظ</a:t>
            </a:r>
          </a:p>
          <a:p>
            <a:pPr lvl="1" algn="r" rtl="1">
              <a:buNone/>
            </a:pPr>
            <a:endParaRPr lang="fa-IR" dirty="0" smtClean="0"/>
          </a:p>
          <a:p>
            <a:pPr lvl="1" algn="r" rtl="1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سنتی</a:t>
            </a:r>
          </a:p>
          <a:p>
            <a:pPr algn="r" rtl="1"/>
            <a:r>
              <a:rPr lang="fa-IR" dirty="0" smtClean="0"/>
              <a:t>لود سریع: 5 روز اول با 4 بار درروز هربار 5 گرم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لود آهسته: 28 روز هر روز 3 گرم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دوز نگهداری: 3 گرم در روز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پاک سازی: 4 هفته</a:t>
            </a:r>
            <a:endParaRPr lang="fa-I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i="1" dirty="0" smtClean="0"/>
              <a:t>پروتکل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ctr" rtl="1">
              <a:buNone/>
            </a:pPr>
            <a:r>
              <a:rPr lang="fa-IR" dirty="0" smtClean="0"/>
              <a:t>مصرف 50 تا 100 گرم کربوهیدرات با کراتین مصرفی</a:t>
            </a:r>
            <a:endParaRPr lang="fa-I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کدامیک از ورزشکاران به مکمل نیاز دارند؟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حرفه ای ها یا هم حرفه ای هم آماتور؟</a:t>
            </a:r>
          </a:p>
          <a:p>
            <a:pPr lvl="1" algn="r" rtl="1"/>
            <a:r>
              <a:rPr lang="fa-IR" dirty="0" smtClean="0"/>
              <a:t>85 درصد ورزشکاران حرفه ای مصرف می کنند</a:t>
            </a:r>
          </a:p>
          <a:p>
            <a:pPr lvl="1" algn="r" rtl="1"/>
            <a:r>
              <a:rPr lang="fa-IR" dirty="0" smtClean="0"/>
              <a:t>اغلب بدون مشاوره با متخصصین تغذیه</a:t>
            </a:r>
          </a:p>
          <a:p>
            <a:pPr lvl="1" algn="r" rtl="1"/>
            <a:r>
              <a:rPr lang="fa-IR" dirty="0" smtClean="0"/>
              <a:t>تعدادمعدودی از مکمل ها خصوصا در صورت کمبود موثرند</a:t>
            </a:r>
          </a:p>
          <a:p>
            <a:pPr lvl="1" algn="r" rtl="1"/>
            <a:r>
              <a:rPr lang="fa-IR" dirty="0" smtClean="0"/>
              <a:t>ممکن است مصرف مکمل به یک ورزشکار برتری دهد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08038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sz="4000" dirty="0" smtClean="0">
                <a:solidFill>
                  <a:srgbClr val="FF0000"/>
                </a:solidFill>
              </a:rPr>
              <a:t>عوارض کراتین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defRPr/>
            </a:pPr>
            <a:r>
              <a:rPr lang="fa-IR" dirty="0" smtClean="0"/>
              <a:t>افزایش وزن</a:t>
            </a:r>
          </a:p>
          <a:p>
            <a:pPr algn="r" rtl="1" eaLnBrk="1" hangingPunct="1">
              <a:defRPr/>
            </a:pPr>
            <a:endParaRPr lang="fa-IR" dirty="0" smtClean="0"/>
          </a:p>
          <a:p>
            <a:pPr algn="r" rtl="1" eaLnBrk="1" hangingPunct="1">
              <a:defRPr/>
            </a:pPr>
            <a:r>
              <a:rPr lang="fa-IR" dirty="0" smtClean="0"/>
              <a:t>عوارض گوارشی</a:t>
            </a:r>
          </a:p>
          <a:p>
            <a:pPr lvl="1" algn="r" rtl="1">
              <a:defRPr/>
            </a:pPr>
            <a:r>
              <a:rPr lang="fa-IR" sz="2400" dirty="0" smtClean="0"/>
              <a:t>سنگینی معده</a:t>
            </a:r>
          </a:p>
          <a:p>
            <a:pPr lvl="1" algn="r" rtl="1">
              <a:defRPr/>
            </a:pPr>
            <a:r>
              <a:rPr lang="fa-IR" sz="2400" dirty="0" smtClean="0"/>
              <a:t>اسهال</a:t>
            </a:r>
          </a:p>
          <a:p>
            <a:pPr lvl="1" algn="r" rtl="1">
              <a:defRPr/>
            </a:pPr>
            <a:r>
              <a:rPr lang="fa-IR" sz="2400" dirty="0" smtClean="0"/>
              <a:t>تهوع</a:t>
            </a:r>
          </a:p>
          <a:p>
            <a:pPr lvl="1" algn="r" rtl="1">
              <a:defRPr/>
            </a:pPr>
            <a:endParaRPr lang="fa-IR" sz="2400" dirty="0" smtClean="0"/>
          </a:p>
          <a:p>
            <a:pPr algn="r" rtl="1">
              <a:defRPr/>
            </a:pPr>
            <a:r>
              <a:rPr lang="fa-IR" dirty="0" smtClean="0"/>
              <a:t>گرفتگی و کشیدگی عضلات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ال- کارنیتین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ال-کارنیتین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/>
              <a:t>کاهش وزن و چربی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افزایش ذخیره گلیکوژن</a:t>
            </a:r>
          </a:p>
          <a:p>
            <a:pPr algn="r" rtl="1"/>
            <a:endParaRPr lang="fa-IR" dirty="0" smtClean="0"/>
          </a:p>
          <a:p>
            <a:pPr algn="r" rtl="1">
              <a:buNone/>
            </a:pPr>
            <a:r>
              <a:rPr lang="fa-IR" dirty="0" smtClean="0"/>
              <a:t>نقش کارافزایی؟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نقش وازودیلاتوری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کاهش درد وآسیب بعد از تمرین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فرم های کارنیتین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L-</a:t>
            </a:r>
            <a:r>
              <a:rPr lang="en-US" dirty="0" err="1" smtClean="0"/>
              <a:t>Carnitine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Acetyl-L-carnitine (ALCAR),</a:t>
            </a:r>
          </a:p>
          <a:p>
            <a:endParaRPr lang="en-US" dirty="0" smtClean="0"/>
          </a:p>
          <a:p>
            <a:r>
              <a:rPr lang="en-US" dirty="0" smtClean="0"/>
              <a:t> L-Carnitine L-Tartrate (LCLT) </a:t>
            </a:r>
          </a:p>
          <a:p>
            <a:endParaRPr lang="en-US" dirty="0" smtClean="0"/>
          </a:p>
          <a:p>
            <a:r>
              <a:rPr lang="en-US" dirty="0" smtClean="0"/>
              <a:t> Propionyl-L-Carnitine (usually bound to Glycine and called GPLC)</a:t>
            </a:r>
            <a:endParaRPr lang="fa-I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C00000"/>
                </a:solidFill>
              </a:rPr>
              <a:t>تاثیر کارنیتین بر کاهش وزن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072437" cy="411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38400" y="5867400"/>
            <a:ext cx="3575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Article · May 2016 · Obesity Reviews</a:t>
            </a:r>
          </a:p>
        </p:txBody>
      </p:sp>
    </p:spTree>
    <p:extLst>
      <p:ext uri="{BB962C8B-B14F-4D97-AF65-F5344CB8AC3E}">
        <p14:creationId xmlns:p14="http://schemas.microsoft.com/office/powerpoint/2010/main" val="327436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>
                <a:solidFill>
                  <a:srgbClr val="C00000"/>
                </a:solidFill>
              </a:rPr>
              <a:t>تاثیر کارنیتین بر کاهش </a:t>
            </a:r>
            <a:r>
              <a:rPr lang="en-US" dirty="0" smtClean="0">
                <a:solidFill>
                  <a:srgbClr val="C00000"/>
                </a:solidFill>
              </a:rPr>
              <a:t>BMI </a:t>
            </a:r>
            <a:r>
              <a:rPr lang="fa-IR" dirty="0" smtClean="0">
                <a:solidFill>
                  <a:srgbClr val="C00000"/>
                </a:solidFill>
              </a:rPr>
              <a:t> در دیابتی ها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71628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438400" y="5867400"/>
            <a:ext cx="3575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Article · May 2016 · Obesity Reviews</a:t>
            </a:r>
          </a:p>
        </p:txBody>
      </p:sp>
    </p:spTree>
    <p:extLst>
      <p:ext uri="{BB962C8B-B14F-4D97-AF65-F5344CB8AC3E}">
        <p14:creationId xmlns:p14="http://schemas.microsoft.com/office/powerpoint/2010/main" val="195838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پروتکل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1تا 2 گرم در روز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1 یا 2 کپسول نیم ساعت قبل از تمرین یا مسابقه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1 کپسول صبح و یک کپسول شب برای افزایش اثر</a:t>
            </a: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858434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نیترات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منابع غذایی: اسفناج، کاهو، چغندر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تبدیل شدن نیترات به نیتریت و نیتریک اکسید خصوصا در شرایط اسیدوز و هیپوکسی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جزء ملکولی مسیر ال آرژنین و مسیر مستقل (باکتری های دهانی و تبدیل نیترات به نیتریت)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نیترات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منافع:</a:t>
            </a:r>
          </a:p>
          <a:p>
            <a:pPr lvl="1" algn="r" rtl="1"/>
            <a:r>
              <a:rPr lang="fa-IR" dirty="0" smtClean="0"/>
              <a:t>افزایش ظرفیت استقامتی بدن خصوصا در ورزش هایی که 5 تا 30  دقیقه طول میکشند</a:t>
            </a:r>
          </a:p>
          <a:p>
            <a:pPr lvl="1" algn="r" rtl="1"/>
            <a:endParaRPr lang="fa-IR" dirty="0"/>
          </a:p>
          <a:p>
            <a:pPr lvl="1" algn="r" rtl="1"/>
            <a:r>
              <a:rPr lang="fa-IR" dirty="0" smtClean="0"/>
              <a:t>کاهش فشار خون</a:t>
            </a:r>
          </a:p>
          <a:p>
            <a:pPr lvl="1" algn="r" rtl="1"/>
            <a:endParaRPr lang="fa-IR" dirty="0"/>
          </a:p>
          <a:p>
            <a:pPr lvl="1" algn="r" rtl="1"/>
            <a:r>
              <a:rPr lang="fa-IR" dirty="0" smtClean="0"/>
              <a:t>کاهش اکسیژن مورد نیاز برای یک فعالیت مشخص</a:t>
            </a:r>
          </a:p>
          <a:p>
            <a:pPr lvl="1"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مکمل های ورزشی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کسانی که تغذیه مطلوب و درست داشته باشند نیازی به مکمل ندارند اما:</a:t>
            </a:r>
          </a:p>
          <a:p>
            <a:pPr algn="r" rtl="1"/>
            <a:r>
              <a:rPr lang="fa-IR" dirty="0" smtClean="0"/>
              <a:t>کسانی دریافت نامناسب داشته باشند دریافت مولتی ویتامین کمبود های آنها را برطرف می کند</a:t>
            </a:r>
          </a:p>
          <a:p>
            <a:pPr algn="r" rtl="1"/>
            <a:r>
              <a:rPr lang="fa-IR" dirty="0" smtClean="0"/>
              <a:t>مواظب باشید دریافت بیش از حد ویتامین ها و املاح نه تنها باعث افزایش توان نمی شود بلکه سلامت ورزشکاررا به خطر می اندازد.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162550"/>
            <a:ext cx="26955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نیترات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دستور مصرف: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حاد: 400-300میلی گرم یک تا 12 ساعت قبل از تمرین یا مسابقه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مزمن: 1 تا 2 هفته قبل از تمرین یا مسابقه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نیترات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عوارض:</a:t>
            </a:r>
          </a:p>
          <a:p>
            <a:pPr algn="r" rtl="1"/>
            <a:r>
              <a:rPr lang="fa-IR" dirty="0" smtClean="0"/>
              <a:t>100 تا 200 میلی گرم/</a:t>
            </a:r>
            <a:r>
              <a:rPr lang="en-US" dirty="0" smtClean="0"/>
              <a:t>Kg</a:t>
            </a:r>
            <a:r>
              <a:rPr lang="fa-IR" dirty="0" smtClean="0"/>
              <a:t> سمی و ایجاد مت هموگلوبینمیا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افت فشار خصوصا همراه با داروهای کاهنده فشار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ناراحتی های گوارشی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تغییر بدون خطر رنگ ادرار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بافرها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تجمع لاکتات و هیدروژن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ورزش های با شدت بالا و کوتاه مدت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مهمترین بافرها بیکربنات و بتا آلانین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بیکربنات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بطور طبیعی در بدن وجود دارد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در تهیه مواد غذایی استفاده می شود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موثر در ورزش هایی با 30 ثانیه تا 7 دقیقه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بیکربنات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دستور مصرف:</a:t>
            </a:r>
          </a:p>
          <a:p>
            <a:pPr algn="r" rtl="1"/>
            <a:r>
              <a:rPr lang="fa-IR" dirty="0" smtClean="0"/>
              <a:t>لود حاد:</a:t>
            </a:r>
          </a:p>
          <a:p>
            <a:pPr lvl="1" algn="r" rtl="1"/>
            <a:r>
              <a:rPr lang="fa-IR" dirty="0" smtClean="0"/>
              <a:t>300میلی گرم به ازاء </a:t>
            </a:r>
            <a:r>
              <a:rPr lang="en-US" dirty="0" smtClean="0"/>
              <a:t>kg</a:t>
            </a:r>
            <a:r>
              <a:rPr lang="fa-IR" dirty="0" smtClean="0"/>
              <a:t> وزن بدن 60 تا 180 دقیقه قبل تمرین یا مسابقه</a:t>
            </a:r>
          </a:p>
          <a:p>
            <a:pPr lvl="1" algn="r" rtl="1"/>
            <a:endParaRPr lang="fa-IR" dirty="0" smtClean="0"/>
          </a:p>
          <a:p>
            <a:pPr algn="r" rtl="1"/>
            <a:r>
              <a:rPr lang="fa-IR" dirty="0" smtClean="0"/>
              <a:t>لود مزمن:</a:t>
            </a:r>
          </a:p>
          <a:p>
            <a:pPr lvl="1" algn="r" rtl="1"/>
            <a:r>
              <a:rPr lang="fa-IR" dirty="0" smtClean="0"/>
              <a:t>500 میلی گرم به ازاء </a:t>
            </a:r>
            <a:r>
              <a:rPr lang="en-US" dirty="0" smtClean="0"/>
              <a:t>kg</a:t>
            </a:r>
            <a:r>
              <a:rPr lang="fa-IR" dirty="0" smtClean="0"/>
              <a:t> وزن بدن (در چهار دوز مجزا)  5 تا 6روز متوالی  قبل تمرین یا مسابقه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بیکربنات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عوارض:</a:t>
            </a:r>
          </a:p>
          <a:p>
            <a:pPr lvl="1" algn="r" rtl="1"/>
            <a:r>
              <a:rPr lang="fa-IR" dirty="0" smtClean="0"/>
              <a:t>تهوع</a:t>
            </a:r>
          </a:p>
          <a:p>
            <a:pPr lvl="1" algn="r" rtl="1"/>
            <a:r>
              <a:rPr lang="fa-IR" dirty="0" smtClean="0"/>
              <a:t>اسهال</a:t>
            </a:r>
          </a:p>
          <a:p>
            <a:pPr lvl="1" algn="r" rtl="1"/>
            <a:r>
              <a:rPr lang="fa-IR" dirty="0" smtClean="0"/>
              <a:t>استفراغ</a:t>
            </a:r>
          </a:p>
          <a:p>
            <a:pPr algn="r" rtl="1"/>
            <a:r>
              <a:rPr lang="fa-IR" dirty="0" smtClean="0"/>
              <a:t>حداقل یک لیتر آب بایستی با مکمل میل شود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بتاآلانین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/>
              <a:t>کارنوزین بافر طبیعی داخل سلولهای عضلانی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ترکیب بتاآلانین و هیستیدین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نقش اصلی بافر داخل سلولی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در ورزش های با طول 1 تا 2 دقیقه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بیشتر مطالعات روی وزنه برداران و دوچرخه سواران بوده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بتاآلانین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دستور مصرف:</a:t>
            </a:r>
          </a:p>
          <a:p>
            <a:pPr algn="r" rtl="1"/>
            <a:r>
              <a:rPr lang="fa-IR" dirty="0" smtClean="0"/>
              <a:t>3 تا 6 گرم در روز در طی 4 تا 10 هفته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بیشتر به شکل پودر وجود دارد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عوارض:</a:t>
            </a:r>
          </a:p>
          <a:p>
            <a:pPr lvl="1" algn="r" rtl="1"/>
            <a:r>
              <a:rPr lang="fa-IR" dirty="0" smtClean="0"/>
              <a:t>گزگز پوستی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کافئین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منابع غذایی:</a:t>
            </a:r>
          </a:p>
          <a:p>
            <a:pPr algn="r" rtl="1"/>
            <a:r>
              <a:rPr lang="fa-IR" dirty="0" smtClean="0"/>
              <a:t>چای، قهوه، شکلات، کولا، نوشیدنی های انرژی زا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تاثیر بر سیستم عصبی مرکزی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تاثیر بر تمرکز، عکس العمل، مهارتهای تاکتیکی و تکنیکی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کاهش خستگی و افزایش هوشیاری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کافئین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بسیاری از ورزش های فردی و تیمی مطالعه شده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موثر در ورزش های استقامتی و قدرتی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کاهش درد حین ورزش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توصیه برای افراد زیر 18 سال نشود</a:t>
            </a:r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قبل تجویز مکمل چه اقداماتی باید انجام داد؟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منافع مکمل بر اساس شواهد علمی</a:t>
            </a:r>
          </a:p>
          <a:p>
            <a:pPr algn="r" rtl="1"/>
            <a:r>
              <a:rPr lang="fa-IR" dirty="0" smtClean="0"/>
              <a:t>ضرورت</a:t>
            </a:r>
          </a:p>
          <a:p>
            <a:pPr algn="r" rtl="1"/>
            <a:r>
              <a:rPr lang="fa-IR" dirty="0" smtClean="0"/>
              <a:t>قانونی</a:t>
            </a:r>
          </a:p>
          <a:p>
            <a:pPr algn="r" rtl="1"/>
            <a:r>
              <a:rPr lang="fa-IR" dirty="0" smtClean="0"/>
              <a:t>عوارض</a:t>
            </a:r>
          </a:p>
          <a:p>
            <a:pPr algn="r" rtl="1"/>
            <a:r>
              <a:rPr lang="fa-IR" dirty="0" smtClean="0"/>
              <a:t>دوپینگ</a:t>
            </a:r>
          </a:p>
          <a:p>
            <a:pPr algn="r" rtl="1"/>
            <a:r>
              <a:rPr lang="fa-IR" dirty="0" smtClean="0"/>
              <a:t>راهنمای مصرف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کافئین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دستور مصرف:</a:t>
            </a:r>
          </a:p>
          <a:p>
            <a:pPr algn="r" rtl="1"/>
            <a:r>
              <a:rPr lang="fa-IR" dirty="0" smtClean="0"/>
              <a:t>60 دقیقه قبل از ورزش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قبل و هر 15 تا 20 دقیقه حین ورزش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زمان های نزدیک به آخر ورزش که خستگی ظاهر می شود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کافئین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دستور مصرف:</a:t>
            </a:r>
          </a:p>
          <a:p>
            <a:pPr algn="r" rtl="1"/>
            <a:r>
              <a:rPr lang="fa-IR" dirty="0" smtClean="0"/>
              <a:t>1 تا 3 میلی گرم به ازای هر </a:t>
            </a:r>
            <a:r>
              <a:rPr lang="en-US" dirty="0" smtClean="0"/>
              <a:t>Kg</a:t>
            </a:r>
            <a:r>
              <a:rPr lang="fa-IR" dirty="0" smtClean="0"/>
              <a:t> وزن بدن</a:t>
            </a:r>
          </a:p>
          <a:p>
            <a:pPr lvl="1" algn="r" rtl="1"/>
            <a:r>
              <a:rPr lang="fa-IR" dirty="0" smtClean="0"/>
              <a:t>60 دقیقه قبل شروع فعالیت</a:t>
            </a:r>
          </a:p>
          <a:p>
            <a:pPr lvl="1" algn="r" rtl="1"/>
            <a:r>
              <a:rPr lang="fa-IR" dirty="0" smtClean="0"/>
              <a:t>در ورزشهای با زمان زیاد نزدیک به شروع و در طول مسابقه</a:t>
            </a:r>
          </a:p>
          <a:p>
            <a:pPr lvl="1" algn="r" rtl="1"/>
            <a:r>
              <a:rPr lang="fa-IR" dirty="0" smtClean="0"/>
              <a:t>تفاوت های فردی بسیار مهم است</a:t>
            </a:r>
          </a:p>
          <a:p>
            <a:pPr lvl="1" algn="r" rtl="1"/>
            <a:endParaRPr lang="fa-IR" dirty="0" smtClean="0"/>
          </a:p>
          <a:p>
            <a:pPr algn="r" rtl="1"/>
            <a:r>
              <a:rPr lang="fa-IR" dirty="0" smtClean="0"/>
              <a:t>به شکل مکمل موثر تر از قهوه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کافئین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عوارض:</a:t>
            </a:r>
          </a:p>
          <a:p>
            <a:pPr algn="r" rtl="1"/>
            <a:r>
              <a:rPr lang="fa-IR" dirty="0" smtClean="0"/>
              <a:t>افزایش ضربان قلب</a:t>
            </a:r>
          </a:p>
          <a:p>
            <a:pPr algn="r" rtl="1"/>
            <a:r>
              <a:rPr lang="fa-IR" dirty="0" smtClean="0"/>
              <a:t>دهیدراتاسیون</a:t>
            </a:r>
          </a:p>
          <a:p>
            <a:pPr algn="r" rtl="1"/>
            <a:r>
              <a:rPr lang="fa-IR" dirty="0" smtClean="0"/>
              <a:t>بی خوابی</a:t>
            </a:r>
          </a:p>
          <a:p>
            <a:pPr algn="r" rtl="1"/>
            <a:r>
              <a:rPr lang="fa-IR" dirty="0" smtClean="0"/>
              <a:t>بی قراری</a:t>
            </a:r>
          </a:p>
          <a:p>
            <a:pPr algn="r" rtl="1"/>
            <a:r>
              <a:rPr lang="fa-IR" dirty="0" smtClean="0"/>
              <a:t>تفاوت های فردی در اثر بخشی</a:t>
            </a:r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اسید چرب غیر اشباع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منبع غذایی: گوشت، لبنیات و تخم مرغ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بیشتر مطالعات حیوانی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مطالعات انسانی اغلب با نتایج متناقض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کاهش قند خون و افزایش حساسیت انسولین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کاهش چربی و افزایش توده عضلانی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دستور مصرف:</a:t>
            </a:r>
          </a:p>
          <a:p>
            <a:pPr algn="r" rtl="1"/>
            <a:r>
              <a:rPr lang="fa-IR" dirty="0" smtClean="0"/>
              <a:t>2.4 تا 6 گرم در روز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عوارض:</a:t>
            </a:r>
          </a:p>
          <a:p>
            <a:pPr algn="r" rtl="1"/>
            <a:r>
              <a:rPr lang="fa-IR" dirty="0" smtClean="0"/>
              <a:t>ناراحتی گوارشی</a:t>
            </a:r>
          </a:p>
          <a:p>
            <a:pPr algn="r" rtl="1"/>
            <a:r>
              <a:rPr lang="fa-IR" dirty="0" smtClean="0"/>
              <a:t>تهوع</a:t>
            </a:r>
          </a:p>
          <a:p>
            <a:pPr algn="r" rtl="1"/>
            <a:r>
              <a:rPr lang="fa-IR" dirty="0" smtClean="0"/>
              <a:t>سنگینی معده</a:t>
            </a:r>
          </a:p>
          <a:p>
            <a:pPr algn="r" rtl="1"/>
            <a:r>
              <a:rPr lang="fa-IR" dirty="0" smtClean="0"/>
              <a:t>سردرد</a:t>
            </a:r>
          </a:p>
          <a:p>
            <a:pPr algn="r" rtl="1"/>
            <a:r>
              <a:rPr lang="fa-IR" smtClean="0"/>
              <a:t>هزینه بالا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غذاهای مایع مکمل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نیاز بالای ورزشکاران به درشت و ریز مغذی ها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در دسترس بودن، قابل حمل بودن و کامل بودن غذاهای مایع مکمل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مناسب بودن برای قبل و پس از تمرین یا مسابقه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غذاهای مایع مکمل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مناسب برای افزایش وزن و توده عضلانی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کسانی که در حال رشد هستند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بدن سازان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مناسب ریکاوری پس از کاهش وزن برای وزن کشی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غذاهای مایع مکمل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کسانی که مشکل با خوردن غذای جامد دارند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مناسب برای شرایطی که نیاز بالا و اشتها کم است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مناسب برای ایام مسافرت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مناسب میان وعده خصوصا پس از تمرین یا مسابقه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غذاهای مایع مکمل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مدیریت دوران های کاهش وزن (وزن کشی)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>
                <a:solidFill>
                  <a:srgbClr val="FF0000"/>
                </a:solidFill>
              </a:rPr>
              <a:t>اما</a:t>
            </a:r>
          </a:p>
          <a:p>
            <a:pPr algn="r" rtl="1"/>
            <a:r>
              <a:rPr lang="fa-IR" dirty="0" smtClean="0"/>
              <a:t>نباید جانشین غذا شود</a:t>
            </a:r>
          </a:p>
          <a:p>
            <a:pPr algn="r" rtl="1"/>
            <a:r>
              <a:rPr lang="fa-IR" dirty="0" smtClean="0"/>
              <a:t>کافی نبودن فیبر و برخی مواد مغذی</a:t>
            </a: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قبل تجویز مکمل چه اقداماتی باید انجام داد؟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پروسه مراقبت تغذیه ای</a:t>
            </a:r>
          </a:p>
          <a:p>
            <a:pPr lvl="1" algn="r" rtl="1"/>
            <a:r>
              <a:rPr lang="fa-IR" dirty="0" smtClean="0"/>
              <a:t>ارزیابی</a:t>
            </a:r>
          </a:p>
          <a:p>
            <a:pPr lvl="1" algn="r" rtl="1"/>
            <a:r>
              <a:rPr lang="fa-IR" dirty="0" smtClean="0"/>
              <a:t>تشخیص</a:t>
            </a:r>
          </a:p>
          <a:p>
            <a:pPr lvl="1" algn="r" rtl="1"/>
            <a:r>
              <a:rPr lang="fa-IR" dirty="0" smtClean="0"/>
              <a:t>مداخله</a:t>
            </a:r>
          </a:p>
          <a:p>
            <a:pPr lvl="1" algn="r" rtl="1"/>
            <a:r>
              <a:rPr lang="fa-IR" dirty="0" smtClean="0"/>
              <a:t>ارزشیابی و پایش</a:t>
            </a:r>
          </a:p>
          <a:p>
            <a:pPr lvl="1" algn="r" rtl="1"/>
            <a:endParaRPr lang="fa-IR" dirty="0" smtClean="0"/>
          </a:p>
          <a:p>
            <a:pPr algn="r" rtl="1"/>
            <a:r>
              <a:rPr lang="fa-IR" dirty="0" smtClean="0"/>
              <a:t>الگوی غذایی فراموش نشود</a:t>
            </a:r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پروبیوتیک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منابع غذایی:</a:t>
            </a:r>
          </a:p>
          <a:p>
            <a:pPr lvl="1" algn="r" rtl="1"/>
            <a:r>
              <a:rPr lang="fa-IR" dirty="0" smtClean="0"/>
              <a:t>شیر، ماست، دوغ، پنیر، کیمچی </a:t>
            </a:r>
          </a:p>
          <a:p>
            <a:pPr lvl="1" algn="r" rtl="1"/>
            <a:endParaRPr lang="fa-IR" dirty="0" smtClean="0"/>
          </a:p>
          <a:p>
            <a:pPr algn="r" rtl="1"/>
            <a:r>
              <a:rPr lang="fa-IR" dirty="0" smtClean="0"/>
              <a:t>منافع:</a:t>
            </a:r>
          </a:p>
          <a:p>
            <a:pPr lvl="1" algn="r" rtl="1"/>
            <a:r>
              <a:rPr lang="fa-IR" dirty="0" smtClean="0"/>
              <a:t>بهبود عملکرد سیستم گوارشی</a:t>
            </a:r>
          </a:p>
          <a:p>
            <a:pPr lvl="1" algn="r" rtl="1"/>
            <a:r>
              <a:rPr lang="fa-IR" dirty="0" smtClean="0"/>
              <a:t>تقویت سیستم ایمنی</a:t>
            </a:r>
          </a:p>
          <a:p>
            <a:pPr lvl="1" algn="r" rtl="1"/>
            <a:r>
              <a:rPr lang="fa-IR" dirty="0" smtClean="0"/>
              <a:t>افزایش زیست دسترسی به مواد مغذی</a:t>
            </a:r>
          </a:p>
          <a:p>
            <a:pPr lvl="1" algn="r" rtl="1"/>
            <a:r>
              <a:rPr lang="fa-IR" dirty="0" smtClean="0"/>
              <a:t>کاهش عدم تحمل لاکتوز</a:t>
            </a:r>
          </a:p>
          <a:p>
            <a:pPr lvl="1" algn="r" rtl="1"/>
            <a:r>
              <a:rPr lang="fa-IR" dirty="0" smtClean="0"/>
              <a:t>کاهش خطر برخی سرطان ها (کولون)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پروبیوتیک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در ورزشکاران منافع کارافزایی مشاهده نشده </a:t>
            </a:r>
          </a:p>
          <a:p>
            <a:pPr algn="r" rtl="1"/>
            <a:endParaRPr lang="fa-IR" dirty="0" smtClean="0"/>
          </a:p>
          <a:p>
            <a:pPr algn="r" rtl="1">
              <a:buNone/>
            </a:pPr>
            <a:r>
              <a:rPr lang="fa-IR" dirty="0" smtClean="0">
                <a:solidFill>
                  <a:srgbClr val="FF0000"/>
                </a:solidFill>
              </a:rPr>
              <a:t>اما</a:t>
            </a:r>
          </a:p>
          <a:p>
            <a:pPr algn="r" rtl="1"/>
            <a:r>
              <a:rPr lang="fa-IR" dirty="0" smtClean="0">
                <a:solidFill>
                  <a:srgbClr val="FF0000"/>
                </a:solidFill>
              </a:rPr>
              <a:t>تعداد روزهای بیماری درورزشکاران استقامتی</a:t>
            </a:r>
          </a:p>
          <a:p>
            <a:pPr algn="r" rtl="1"/>
            <a:r>
              <a:rPr lang="fa-IR" dirty="0" smtClean="0">
                <a:solidFill>
                  <a:srgbClr val="FF0000"/>
                </a:solidFill>
              </a:rPr>
              <a:t>کاهش عفونت های ریوی و ناراحتی های گوارشی</a:t>
            </a:r>
          </a:p>
          <a:p>
            <a:pPr algn="r" rtl="1"/>
            <a:r>
              <a:rPr lang="fa-IR" dirty="0" smtClean="0">
                <a:solidFill>
                  <a:srgbClr val="FF0000"/>
                </a:solidFill>
              </a:rPr>
              <a:t>بهبود عملکرد سیستم ایمنی بویژه خستگی های مزمن</a:t>
            </a:r>
          </a:p>
          <a:p>
            <a:pPr algn="r" rtl="1"/>
            <a:r>
              <a:rPr lang="fa-IR" dirty="0" smtClean="0">
                <a:solidFill>
                  <a:srgbClr val="FF0000"/>
                </a:solidFill>
              </a:rPr>
              <a:t>تقریبا عارضه ای برای پروبیوتیک ها گزارش نشده</a:t>
            </a:r>
          </a:p>
          <a:p>
            <a:pPr algn="r" rtl="1">
              <a:buNone/>
            </a:pPr>
            <a:r>
              <a:rPr lang="fa-IR" dirty="0" smtClean="0">
                <a:solidFill>
                  <a:srgbClr val="FF0000"/>
                </a:solidFill>
              </a:rPr>
              <a:t>(نقص سیستم ایمنی)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پروبیوتیک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دستور مصرف:</a:t>
            </a:r>
          </a:p>
          <a:p>
            <a:pPr algn="r" rtl="1"/>
            <a:r>
              <a:rPr lang="fa-IR" dirty="0" smtClean="0"/>
              <a:t>در حال حاضر دستور مصرف استانداردی وجود ندارد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تقریبا دوز های 1 تا 10 میلیارد باکتری در روز موثر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دریافت 2 میلیارد در روز در ورزشکاران به آسانی تحمل می شود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گلوتامین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فراوان ترین اسید آمینه در عضلات و پلاسما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منافع غذایی:</a:t>
            </a:r>
          </a:p>
          <a:p>
            <a:pPr lvl="1" algn="r" rtl="1"/>
            <a:r>
              <a:rPr lang="fa-IR" dirty="0" smtClean="0"/>
              <a:t>گوشت، مرغ، ماهی، پنیر، ماست، حبوبات، اسفناج و کلم</a:t>
            </a:r>
          </a:p>
          <a:p>
            <a:pPr lvl="1" algn="r" rtl="1"/>
            <a:endParaRPr lang="fa-IR" dirty="0" smtClean="0"/>
          </a:p>
          <a:p>
            <a:pPr algn="r" rtl="1"/>
            <a:r>
              <a:rPr lang="fa-IR" dirty="0" smtClean="0"/>
              <a:t>افزایش نیاز در شرایط بیماری، استرس و آسیب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کاهش سطح گلوتامین پس از فعالیت ورزشی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گلوتامین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تقویت سیستم ایمنی و جلوگیری از بیماریها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کمک به حفظ مایعات در بدن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افزایش جذب آب از لوله گوارش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افزایش سنتز پروتئین در بدن و کاهش توده چربی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گلوتامین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تحریک سنتز گلیکوژن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کاهش درد عضلانی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افزایش ظرفیت بافری بدن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کاهش زمان ریکاوری پس از آسیب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گلوتامین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دستور مصرف:</a:t>
            </a:r>
          </a:p>
          <a:p>
            <a:pPr lvl="1" algn="r" rtl="1"/>
            <a:r>
              <a:rPr lang="fa-IR" dirty="0" smtClean="0"/>
              <a:t>دستور مصرفی وجود ندارد</a:t>
            </a:r>
          </a:p>
          <a:p>
            <a:pPr lvl="1" algn="r" rtl="1"/>
            <a:r>
              <a:rPr lang="fa-IR" dirty="0" smtClean="0"/>
              <a:t>مصرف 30 گرم در روز در افراد سالم عارضه ای گزارش نشده</a:t>
            </a:r>
          </a:p>
          <a:p>
            <a:pPr lvl="1" algn="r" rtl="1"/>
            <a:endParaRPr lang="fa-IR" dirty="0" smtClean="0"/>
          </a:p>
          <a:p>
            <a:pPr lvl="1"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عوارض مصرف مکمل؟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سلامت ورزشکار</a:t>
            </a:r>
          </a:p>
          <a:p>
            <a:pPr algn="r" rtl="1"/>
            <a:r>
              <a:rPr lang="fa-IR" dirty="0" smtClean="0"/>
              <a:t>دوز و مدت مصرف</a:t>
            </a:r>
          </a:p>
          <a:p>
            <a:pPr algn="r" rtl="1"/>
            <a:r>
              <a:rPr lang="fa-IR" dirty="0" smtClean="0"/>
              <a:t>تغییر اولویت تغذیه ای ورزشکار</a:t>
            </a:r>
          </a:p>
          <a:p>
            <a:pPr algn="r" rtl="1"/>
            <a:r>
              <a:rPr lang="fa-IR" dirty="0" smtClean="0"/>
              <a:t>اطلاع از خطر دوپینگ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انستیتو پزشکی استرالیا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b="1" dirty="0" smtClean="0">
                <a:solidFill>
                  <a:schemeClr val="tx1"/>
                </a:solidFill>
              </a:rPr>
              <a:t>دسته بندی مکمل های ورزشی 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3429000" y="990600"/>
            <a:ext cx="5184775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 rtl="1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fa-IR" sz="2000" b="1" dirty="0" smtClean="0">
                <a:solidFill>
                  <a:srgbClr val="0070C0"/>
                </a:solidFill>
              </a:rPr>
              <a:t>نوشیدنی ورزشی</a:t>
            </a:r>
            <a:endParaRPr lang="en-AU" sz="2000" b="1" dirty="0">
              <a:solidFill>
                <a:srgbClr val="0070C0"/>
              </a:solidFill>
            </a:endParaRPr>
          </a:p>
          <a:p>
            <a:pPr marL="342900" indent="-342900" algn="r" rtl="1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n-AU" sz="2000" b="1" dirty="0" smtClean="0">
                <a:solidFill>
                  <a:srgbClr val="0070C0"/>
                </a:solidFill>
              </a:rPr>
              <a:t> </a:t>
            </a:r>
            <a:r>
              <a:rPr lang="fa-IR" sz="2000" b="1" dirty="0" smtClean="0">
                <a:solidFill>
                  <a:srgbClr val="0070C0"/>
                </a:solidFill>
              </a:rPr>
              <a:t>ژل های ورزشی</a:t>
            </a:r>
            <a:endParaRPr lang="en-AU" sz="2000" b="1" dirty="0">
              <a:solidFill>
                <a:srgbClr val="0070C0"/>
              </a:solidFill>
            </a:endParaRPr>
          </a:p>
          <a:p>
            <a:pPr marL="342900" indent="-342900" algn="r" rtl="1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n-AU" sz="2000" b="1" dirty="0" smtClean="0">
                <a:solidFill>
                  <a:srgbClr val="0070C0"/>
                </a:solidFill>
              </a:rPr>
              <a:t> </a:t>
            </a:r>
            <a:r>
              <a:rPr lang="fa-IR" sz="2000" b="1" dirty="0" smtClean="0">
                <a:solidFill>
                  <a:srgbClr val="0070C0"/>
                </a:solidFill>
              </a:rPr>
              <a:t>شیرینی های ورزشی</a:t>
            </a:r>
            <a:endParaRPr lang="en-AU" sz="2000" b="1" dirty="0">
              <a:solidFill>
                <a:srgbClr val="0070C0"/>
              </a:solidFill>
            </a:endParaRPr>
          </a:p>
          <a:p>
            <a:pPr marL="342900" indent="-342900" algn="r" rtl="1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n-AU" sz="2000" b="1" dirty="0" smtClean="0">
                <a:solidFill>
                  <a:srgbClr val="0070C0"/>
                </a:solidFill>
              </a:rPr>
              <a:t> </a:t>
            </a:r>
            <a:r>
              <a:rPr lang="fa-IR" sz="2000" b="1" dirty="0" smtClean="0">
                <a:solidFill>
                  <a:srgbClr val="0070C0"/>
                </a:solidFill>
              </a:rPr>
              <a:t>غذای مایع</a:t>
            </a:r>
            <a:endParaRPr lang="en-AU" sz="2000" b="1" dirty="0">
              <a:solidFill>
                <a:srgbClr val="0070C0"/>
              </a:solidFill>
            </a:endParaRPr>
          </a:p>
          <a:p>
            <a:pPr marL="342900" indent="-342900" algn="r" rtl="1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n-AU" sz="2000" b="1" dirty="0" smtClean="0">
                <a:solidFill>
                  <a:srgbClr val="0070C0"/>
                </a:solidFill>
              </a:rPr>
              <a:t> </a:t>
            </a:r>
            <a:r>
              <a:rPr lang="fa-IR" sz="2000" b="1" dirty="0" smtClean="0">
                <a:solidFill>
                  <a:srgbClr val="0070C0"/>
                </a:solidFill>
              </a:rPr>
              <a:t>پروتئین وی</a:t>
            </a:r>
          </a:p>
          <a:p>
            <a:pPr marL="342900" indent="-342900" algn="r" rtl="1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fa-IR" sz="2000" b="1" dirty="0" smtClean="0">
                <a:solidFill>
                  <a:srgbClr val="0070C0"/>
                </a:solidFill>
              </a:rPr>
              <a:t>بارهای ورزشی</a:t>
            </a:r>
          </a:p>
          <a:p>
            <a:pPr marL="342900" indent="-342900" algn="r" rtl="1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fa-IR" sz="2000" b="1" dirty="0" smtClean="0">
                <a:solidFill>
                  <a:srgbClr val="0070C0"/>
                </a:solidFill>
              </a:rPr>
              <a:t>الکترولیت های جایگزین</a:t>
            </a:r>
          </a:p>
          <a:p>
            <a:pPr marL="342900" indent="-342900" algn="r" rtl="1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fa-IR" sz="2000" b="1" dirty="0" smtClean="0">
                <a:solidFill>
                  <a:srgbClr val="FF0000"/>
                </a:solidFill>
              </a:rPr>
              <a:t>مکمل آهن</a:t>
            </a:r>
          </a:p>
          <a:p>
            <a:pPr algn="r" rtl="1" eaLnBrk="0" hangingPunct="0">
              <a:spcBef>
                <a:spcPct val="50000"/>
              </a:spcBef>
            </a:pPr>
            <a:endParaRPr lang="fa-IR" dirty="0" smtClean="0"/>
          </a:p>
          <a:p>
            <a:pPr algn="r" rtl="1" eaLnBrk="0" hangingPunct="0">
              <a:spcBef>
                <a:spcPct val="50000"/>
              </a:spcBef>
            </a:pPr>
            <a:endParaRPr lang="en-US" dirty="0" smtClean="0"/>
          </a:p>
          <a:p>
            <a:pPr eaLnBrk="0" hangingPunct="0">
              <a:spcBef>
                <a:spcPct val="50000"/>
              </a:spcBef>
            </a:pPr>
            <a:endParaRPr lang="en-US" dirty="0" smtClean="0"/>
          </a:p>
          <a:p>
            <a:pPr eaLnBrk="0" hangingPunct="0">
              <a:spcBef>
                <a:spcPct val="50000"/>
              </a:spcBef>
            </a:pPr>
            <a:endParaRPr lang="en-US" dirty="0" smtClean="0"/>
          </a:p>
          <a:p>
            <a:pPr eaLnBrk="0" hangingPunct="0">
              <a:spcBef>
                <a:spcPct val="50000"/>
              </a:spcBef>
            </a:pPr>
            <a:endParaRPr lang="en-AU" dirty="0">
              <a:solidFill>
                <a:srgbClr val="800000"/>
              </a:solidFill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AU" i="1" dirty="0">
              <a:solidFill>
                <a:srgbClr val="800000"/>
              </a:solidFill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AU" sz="2000" dirty="0">
              <a:solidFill>
                <a:srgbClr val="FFFFCC"/>
              </a:solidFill>
            </a:endParaRP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2590800" y="3048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AU" sz="2000" b="1" dirty="0">
                <a:solidFill>
                  <a:srgbClr val="FF0000"/>
                </a:solidFill>
              </a:rPr>
              <a:t>AIS Group A</a:t>
            </a:r>
          </a:p>
        </p:txBody>
      </p:sp>
      <p:pic>
        <p:nvPicPr>
          <p:cNvPr id="26630" name="Picture 6" descr="caffe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800600"/>
            <a:ext cx="1335088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7" descr="product_1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800600"/>
            <a:ext cx="13208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8" descr="C%20Comple%2090%20herb%20valle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3962400"/>
            <a:ext cx="846137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10668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r" rtl="1" eaLnBrk="0" hangingPunct="0">
              <a:spcBef>
                <a:spcPct val="50000"/>
              </a:spcBef>
            </a:pPr>
            <a:r>
              <a:rPr lang="fa-IR" b="1" dirty="0" smtClean="0">
                <a:solidFill>
                  <a:srgbClr val="FF0000"/>
                </a:solidFill>
              </a:rPr>
              <a:t>9. </a:t>
            </a:r>
            <a:r>
              <a:rPr lang="en-AU" b="1" dirty="0" smtClean="0">
                <a:solidFill>
                  <a:srgbClr val="FF0000"/>
                </a:solidFill>
              </a:rPr>
              <a:t> </a:t>
            </a:r>
            <a:r>
              <a:rPr lang="fa-IR" b="1" dirty="0" smtClean="0">
                <a:solidFill>
                  <a:srgbClr val="FF0000"/>
                </a:solidFill>
              </a:rPr>
              <a:t>پروبیوتیک</a:t>
            </a:r>
            <a:endParaRPr lang="en-AU" b="1" dirty="0" smtClean="0">
              <a:solidFill>
                <a:srgbClr val="FF0000"/>
              </a:solidFill>
            </a:endParaRPr>
          </a:p>
          <a:p>
            <a:pPr marL="342900" indent="-342900" algn="r" rtl="1" eaLnBrk="0" hangingPunct="0">
              <a:spcBef>
                <a:spcPct val="50000"/>
              </a:spcBef>
            </a:pPr>
            <a:r>
              <a:rPr lang="fa-IR" b="1" dirty="0" smtClean="0">
                <a:solidFill>
                  <a:srgbClr val="FF0000"/>
                </a:solidFill>
              </a:rPr>
              <a:t>0</a:t>
            </a:r>
            <a:r>
              <a:rPr lang="en-AU" b="1" dirty="0" smtClean="0">
                <a:solidFill>
                  <a:srgbClr val="FF0000"/>
                </a:solidFill>
              </a:rPr>
              <a:t>1</a:t>
            </a:r>
            <a:r>
              <a:rPr lang="fa-IR" b="1" dirty="0" smtClean="0">
                <a:solidFill>
                  <a:srgbClr val="FF0000"/>
                </a:solidFill>
              </a:rPr>
              <a:t>. مولتی ویتامین مینرال</a:t>
            </a:r>
            <a:endParaRPr lang="en-AU" b="1" dirty="0" smtClean="0">
              <a:solidFill>
                <a:srgbClr val="FF0000"/>
              </a:solidFill>
            </a:endParaRPr>
          </a:p>
          <a:p>
            <a:pPr marL="342900" indent="-342900" algn="r" rtl="1" eaLnBrk="0" hangingPunct="0">
              <a:spcBef>
                <a:spcPct val="50000"/>
              </a:spcBef>
            </a:pPr>
            <a:r>
              <a:rPr lang="fa-IR" b="1" dirty="0" smtClean="0">
                <a:solidFill>
                  <a:srgbClr val="FF0000"/>
                </a:solidFill>
              </a:rPr>
              <a:t>11 ویتامین </a:t>
            </a:r>
            <a:r>
              <a:rPr lang="en-US" b="1" dirty="0" smtClean="0">
                <a:solidFill>
                  <a:srgbClr val="FF0000"/>
                </a:solidFill>
              </a:rPr>
              <a:t>D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 algn="r" rtl="1" eaLnBrk="0" hangingPunct="0">
              <a:spcBef>
                <a:spcPct val="50000"/>
              </a:spcBef>
            </a:pPr>
            <a:r>
              <a:rPr lang="fa-IR" b="1" dirty="0" smtClean="0">
                <a:solidFill>
                  <a:srgbClr val="FF0000"/>
                </a:solidFill>
              </a:rPr>
              <a:t>12. مکمل کلسیم</a:t>
            </a:r>
            <a:endParaRPr lang="en-AU" b="1" dirty="0" smtClean="0">
              <a:solidFill>
                <a:srgbClr val="FF0000"/>
              </a:solidFill>
            </a:endParaRPr>
          </a:p>
          <a:p>
            <a:pPr marL="342900" indent="-342900" algn="r" rtl="1" eaLnBrk="0" hangingPunct="0">
              <a:spcBef>
                <a:spcPct val="50000"/>
              </a:spcBef>
              <a:buAutoNum type="arabicPeriod" startAt="13"/>
            </a:pPr>
            <a:r>
              <a:rPr lang="fa-IR" b="1" dirty="0" smtClean="0"/>
              <a:t>کافئین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 startAt="13"/>
            </a:pPr>
            <a:r>
              <a:rPr lang="fa-IR" b="1" dirty="0" smtClean="0"/>
              <a:t>کراتین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 startAt="13"/>
            </a:pPr>
            <a:r>
              <a:rPr lang="fa-IR" b="1" dirty="0" smtClean="0"/>
              <a:t>آب چغندر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 startAt="13"/>
            </a:pPr>
            <a:r>
              <a:rPr lang="fa-IR" b="1" dirty="0" smtClean="0"/>
              <a:t>بتاآلانین</a:t>
            </a:r>
          </a:p>
          <a:p>
            <a:pPr marL="342900" indent="-342900" algn="r" rtl="1" eaLnBrk="0" hangingPunct="0">
              <a:spcBef>
                <a:spcPct val="50000"/>
              </a:spcBef>
              <a:buAutoNum type="arabicPeriod" startAt="13"/>
            </a:pPr>
            <a:r>
              <a:rPr lang="fa-IR" b="1" dirty="0" smtClean="0"/>
              <a:t>بیکربنات</a:t>
            </a:r>
          </a:p>
          <a:p>
            <a:pPr eaLnBrk="0" hangingPunct="0">
              <a:spcBef>
                <a:spcPct val="50000"/>
              </a:spcBef>
            </a:pPr>
            <a:endParaRPr lang="en-GB" dirty="0"/>
          </a:p>
          <a:p>
            <a:pPr eaLnBrk="0" hangingPunct="0">
              <a:spcBef>
                <a:spcPct val="50000"/>
              </a:spcBef>
            </a:pPr>
            <a:endParaRPr lang="en-AU" dirty="0">
              <a:solidFill>
                <a:srgbClr val="800000"/>
              </a:solidFill>
            </a:endParaRPr>
          </a:p>
        </p:txBody>
      </p:sp>
      <p:pic>
        <p:nvPicPr>
          <p:cNvPr id="10" name="Picture 11" descr="supplements-to-go_1944_108719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381000"/>
            <a:ext cx="66833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lg_powerade_grap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2590800"/>
            <a:ext cx="9286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262890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1708</Words>
  <Application>Microsoft Office PowerPoint</Application>
  <PresentationFormat>On-screen Show (4:3)</PresentationFormat>
  <Paragraphs>505</Paragraphs>
  <Slides>66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مکمل های ورزشی</vt:lpstr>
      <vt:lpstr>تكميل پازل توانمندي ورزشکار </vt:lpstr>
      <vt:lpstr>کدامیک از ورزشکاران به مکمل نیاز دارند؟</vt:lpstr>
      <vt:lpstr>مکمل های ورزشی</vt:lpstr>
      <vt:lpstr>قبل تجویز مکمل چه اقداماتی باید انجام داد؟</vt:lpstr>
      <vt:lpstr>قبل تجویز مکمل چه اقداماتی باید انجام داد؟</vt:lpstr>
      <vt:lpstr>عوارض مصرف مکمل؟</vt:lpstr>
      <vt:lpstr>انستیتو پزشکی استرالیا</vt:lpstr>
      <vt:lpstr>PowerPoint Presentation</vt:lpstr>
      <vt:lpstr>PowerPoint Presentation</vt:lpstr>
      <vt:lpstr>PowerPoint Presentation</vt:lpstr>
      <vt:lpstr>PowerPoint Presentation</vt:lpstr>
      <vt:lpstr>کدام مکمل برای کدام ورزشکار؟</vt:lpstr>
      <vt:lpstr>مکمل ها</vt:lpstr>
      <vt:lpstr>مکمل ها</vt:lpstr>
      <vt:lpstr>مکمل ها</vt:lpstr>
      <vt:lpstr>کدام برند؟</vt:lpstr>
      <vt:lpstr>دستور مصرف مکمل؟</vt:lpstr>
      <vt:lpstr>کراتین</vt:lpstr>
      <vt:lpstr>بیوسنتز کراتین</vt:lpstr>
      <vt:lpstr>توزیع کراتین در بدن</vt:lpstr>
      <vt:lpstr>مکانیسم عمل کراتین</vt:lpstr>
      <vt:lpstr>کراتین</vt:lpstr>
      <vt:lpstr>کراتین-نتایج علمی</vt:lpstr>
      <vt:lpstr>PowerPoint Presentation</vt:lpstr>
      <vt:lpstr>کراتین</vt:lpstr>
      <vt:lpstr>کاربرد کراتین در بیماریها</vt:lpstr>
      <vt:lpstr>پروتکل مصرف</vt:lpstr>
      <vt:lpstr>پروتکل</vt:lpstr>
      <vt:lpstr>عوارض کراتین</vt:lpstr>
      <vt:lpstr>ال- کارنیتین</vt:lpstr>
      <vt:lpstr>ال-کارنیتین</vt:lpstr>
      <vt:lpstr>فرم های کارنیتین</vt:lpstr>
      <vt:lpstr>تاثیر کارنیتین بر کاهش وزن</vt:lpstr>
      <vt:lpstr>تاثیر کارنیتین بر کاهش BMI  در دیابتی ها</vt:lpstr>
      <vt:lpstr>پروتکل</vt:lpstr>
      <vt:lpstr>PowerPoint Presentation</vt:lpstr>
      <vt:lpstr>نیترات</vt:lpstr>
      <vt:lpstr>نیترات</vt:lpstr>
      <vt:lpstr>نیترات</vt:lpstr>
      <vt:lpstr>نیترات</vt:lpstr>
      <vt:lpstr>بافرها</vt:lpstr>
      <vt:lpstr>بیکربنات</vt:lpstr>
      <vt:lpstr>بیکربنات</vt:lpstr>
      <vt:lpstr>بیکربنات</vt:lpstr>
      <vt:lpstr>بتاآلانین</vt:lpstr>
      <vt:lpstr>بتاآلانین</vt:lpstr>
      <vt:lpstr>کافئین</vt:lpstr>
      <vt:lpstr>کافئین</vt:lpstr>
      <vt:lpstr>کافئین</vt:lpstr>
      <vt:lpstr>کافئین</vt:lpstr>
      <vt:lpstr>کافئین</vt:lpstr>
      <vt:lpstr>CLA</vt:lpstr>
      <vt:lpstr>CLA</vt:lpstr>
      <vt:lpstr>CLA</vt:lpstr>
      <vt:lpstr>غذاهای مایع مکمل</vt:lpstr>
      <vt:lpstr>غذاهای مایع مکمل</vt:lpstr>
      <vt:lpstr>غذاهای مایع مکمل</vt:lpstr>
      <vt:lpstr>غذاهای مایع مکمل</vt:lpstr>
      <vt:lpstr>پروبیوتیک ها</vt:lpstr>
      <vt:lpstr>پروبیوتیک ها</vt:lpstr>
      <vt:lpstr>پروبیوتیک ها</vt:lpstr>
      <vt:lpstr>گلوتامین</vt:lpstr>
      <vt:lpstr>گلوتامین</vt:lpstr>
      <vt:lpstr>گلوتامین</vt:lpstr>
      <vt:lpstr>گلوتامین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salon-tosee</cp:lastModifiedBy>
  <cp:revision>99</cp:revision>
  <dcterms:created xsi:type="dcterms:W3CDTF">2016-09-02T05:30:26Z</dcterms:created>
  <dcterms:modified xsi:type="dcterms:W3CDTF">2017-02-11T07:07:26Z</dcterms:modified>
</cp:coreProperties>
</file>